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7"/>
  </p:notesMasterIdLst>
  <p:handoutMasterIdLst>
    <p:handoutMasterId r:id="rId38"/>
  </p:handoutMasterIdLst>
  <p:sldIdLst>
    <p:sldId id="281" r:id="rId5"/>
    <p:sldId id="278" r:id="rId6"/>
    <p:sldId id="317" r:id="rId7"/>
    <p:sldId id="338" r:id="rId8"/>
    <p:sldId id="408" r:id="rId9"/>
    <p:sldId id="415" r:id="rId10"/>
    <p:sldId id="388" r:id="rId11"/>
    <p:sldId id="403" r:id="rId12"/>
    <p:sldId id="404" r:id="rId13"/>
    <p:sldId id="407" r:id="rId14"/>
    <p:sldId id="303" r:id="rId15"/>
    <p:sldId id="378" r:id="rId16"/>
    <p:sldId id="414" r:id="rId17"/>
    <p:sldId id="416" r:id="rId18"/>
    <p:sldId id="417" r:id="rId19"/>
    <p:sldId id="381" r:id="rId20"/>
    <p:sldId id="385" r:id="rId21"/>
    <p:sldId id="383" r:id="rId22"/>
    <p:sldId id="386" r:id="rId23"/>
    <p:sldId id="382" r:id="rId24"/>
    <p:sldId id="394" r:id="rId25"/>
    <p:sldId id="419" r:id="rId26"/>
    <p:sldId id="396" r:id="rId27"/>
    <p:sldId id="409" r:id="rId28"/>
    <p:sldId id="412" r:id="rId29"/>
    <p:sldId id="413" r:id="rId30"/>
    <p:sldId id="411" r:id="rId31"/>
    <p:sldId id="418" r:id="rId32"/>
    <p:sldId id="399" r:id="rId33"/>
    <p:sldId id="400" r:id="rId34"/>
    <p:sldId id="302" r:id="rId35"/>
    <p:sldId id="329" r:id="rId36"/>
  </p:sldIdLst>
  <p:sldSz cx="9144000" cy="6858000" type="screen4x3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141FD"/>
    <a:srgbClr val="19D73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 autoAdjust="0"/>
    <p:restoredTop sz="94568" autoAdjust="0"/>
  </p:normalViewPr>
  <p:slideViewPr>
    <p:cSldViewPr>
      <p:cViewPr>
        <p:scale>
          <a:sx n="101" d="100"/>
          <a:sy n="101" d="100"/>
        </p:scale>
        <p:origin x="-107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F7B4A-BE4E-4AF3-9037-05B821F106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3ED930D5-97A4-416B-9AD1-55B020FBD66C}">
      <dgm:prSet custT="1"/>
      <dgm:spPr/>
      <dgm:t>
        <a:bodyPr/>
        <a:lstStyle/>
        <a:p>
          <a:pPr algn="r"/>
          <a:r>
            <a:rPr lang="id-ID" sz="2400" b="1" dirty="0" smtClean="0"/>
            <a:t>Penyusunan Guide Arsip</a:t>
          </a:r>
          <a:endParaRPr lang="id-ID" sz="2400" b="1" dirty="0"/>
        </a:p>
      </dgm:t>
    </dgm:pt>
    <dgm:pt modelId="{33F5B9D3-FA21-436B-9621-92335B327B8B}" type="parTrans" cxnId="{347B9575-9E60-4240-AF94-E784C531D8C9}">
      <dgm:prSet/>
      <dgm:spPr/>
      <dgm:t>
        <a:bodyPr/>
        <a:lstStyle/>
        <a:p>
          <a:endParaRPr lang="id-ID"/>
        </a:p>
      </dgm:t>
    </dgm:pt>
    <dgm:pt modelId="{A0487813-B169-4CC7-ACCA-1E47CF583987}" type="sibTrans" cxnId="{347B9575-9E60-4240-AF94-E784C531D8C9}">
      <dgm:prSet/>
      <dgm:spPr/>
      <dgm:t>
        <a:bodyPr/>
        <a:lstStyle/>
        <a:p>
          <a:endParaRPr lang="id-ID"/>
        </a:p>
      </dgm:t>
    </dgm:pt>
    <dgm:pt modelId="{0EBB7377-387E-486D-AE87-6E196760C897}">
      <dgm:prSet phldrT="[Text]" custT="1"/>
      <dgm:spPr/>
      <dgm:t>
        <a:bodyPr/>
        <a:lstStyle/>
        <a:p>
          <a:pPr algn="r"/>
          <a:r>
            <a:rPr lang="id-ID" sz="2400" b="1" dirty="0" smtClean="0"/>
            <a:t>Penyusunan Inventaris  Arsip </a:t>
          </a:r>
          <a:endParaRPr lang="id-ID" sz="2400" b="1" dirty="0"/>
        </a:p>
      </dgm:t>
    </dgm:pt>
    <dgm:pt modelId="{1E3D9E93-D28B-40D7-95B2-445831316C40}" type="parTrans" cxnId="{47BD81EF-0D3C-452E-8071-F377F10818DA}">
      <dgm:prSet/>
      <dgm:spPr/>
      <dgm:t>
        <a:bodyPr/>
        <a:lstStyle/>
        <a:p>
          <a:endParaRPr lang="id-ID"/>
        </a:p>
      </dgm:t>
    </dgm:pt>
    <dgm:pt modelId="{65531D78-2106-4321-B89E-7571B96B96DA}" type="sibTrans" cxnId="{47BD81EF-0D3C-452E-8071-F377F10818DA}">
      <dgm:prSet/>
      <dgm:spPr/>
      <dgm:t>
        <a:bodyPr/>
        <a:lstStyle/>
        <a:p>
          <a:endParaRPr lang="id-ID"/>
        </a:p>
      </dgm:t>
    </dgm:pt>
    <dgm:pt modelId="{C392260A-B8A3-402E-A2C7-B2A97FE9035A}">
      <dgm:prSet phldrT="[Text]"/>
      <dgm:spPr/>
      <dgm:t>
        <a:bodyPr/>
        <a:lstStyle/>
        <a:p>
          <a:pPr algn="r"/>
          <a:r>
            <a:rPr lang="id-ID" b="0" dirty="0" smtClean="0"/>
            <a:t>Penyusunan Daftar Arsip Statis</a:t>
          </a:r>
          <a:endParaRPr lang="id-ID" b="0" dirty="0"/>
        </a:p>
      </dgm:t>
    </dgm:pt>
    <dgm:pt modelId="{25FA63C2-A637-4433-A43D-673FF50570B4}" type="parTrans" cxnId="{9497E9D9-A710-4DE0-A454-104097151C62}">
      <dgm:prSet/>
      <dgm:spPr/>
      <dgm:t>
        <a:bodyPr/>
        <a:lstStyle/>
        <a:p>
          <a:endParaRPr lang="id-ID"/>
        </a:p>
      </dgm:t>
    </dgm:pt>
    <dgm:pt modelId="{B202E350-4CF9-49E4-A303-B136B2E30734}" type="sibTrans" cxnId="{9497E9D9-A710-4DE0-A454-104097151C62}">
      <dgm:prSet/>
      <dgm:spPr/>
      <dgm:t>
        <a:bodyPr/>
        <a:lstStyle/>
        <a:p>
          <a:endParaRPr lang="id-ID"/>
        </a:p>
      </dgm:t>
    </dgm:pt>
    <dgm:pt modelId="{B5B7DD6B-1448-493C-80F4-79C6EDDAFC83}" type="pres">
      <dgm:prSet presAssocID="{721F7B4A-BE4E-4AF3-9037-05B821F106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132A91A-B469-469C-A6FE-C1B6232C2C42}" type="pres">
      <dgm:prSet presAssocID="{721F7B4A-BE4E-4AF3-9037-05B821F106AC}" presName="Name1" presStyleCnt="0"/>
      <dgm:spPr/>
    </dgm:pt>
    <dgm:pt modelId="{53754182-D0A0-4DE6-A6B0-FE3E2A5E9D61}" type="pres">
      <dgm:prSet presAssocID="{721F7B4A-BE4E-4AF3-9037-05B821F106AC}" presName="cycle" presStyleCnt="0"/>
      <dgm:spPr/>
    </dgm:pt>
    <dgm:pt modelId="{216B684F-4FB5-4543-95E8-F97A731D1205}" type="pres">
      <dgm:prSet presAssocID="{721F7B4A-BE4E-4AF3-9037-05B821F106AC}" presName="srcNode" presStyleLbl="node1" presStyleIdx="0" presStyleCnt="3"/>
      <dgm:spPr/>
    </dgm:pt>
    <dgm:pt modelId="{1C9AA6ED-17A6-48A8-847A-89A14CCD6FB5}" type="pres">
      <dgm:prSet presAssocID="{721F7B4A-BE4E-4AF3-9037-05B821F106AC}" presName="conn" presStyleLbl="parChTrans1D2" presStyleIdx="0" presStyleCnt="1"/>
      <dgm:spPr/>
      <dgm:t>
        <a:bodyPr/>
        <a:lstStyle/>
        <a:p>
          <a:endParaRPr lang="en-US"/>
        </a:p>
      </dgm:t>
    </dgm:pt>
    <dgm:pt modelId="{A9AAE1DC-0016-4BD2-9BB1-5AF16744039B}" type="pres">
      <dgm:prSet presAssocID="{721F7B4A-BE4E-4AF3-9037-05B821F106AC}" presName="extraNode" presStyleLbl="node1" presStyleIdx="0" presStyleCnt="3"/>
      <dgm:spPr/>
    </dgm:pt>
    <dgm:pt modelId="{FEE38121-8E82-4399-A986-011460F3A661}" type="pres">
      <dgm:prSet presAssocID="{721F7B4A-BE4E-4AF3-9037-05B821F106AC}" presName="dstNode" presStyleLbl="node1" presStyleIdx="0" presStyleCnt="3"/>
      <dgm:spPr/>
    </dgm:pt>
    <dgm:pt modelId="{9EFD8E5B-6D0D-4CEB-9E90-A74763861DDB}" type="pres">
      <dgm:prSet presAssocID="{C392260A-B8A3-402E-A2C7-B2A97FE903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0854ED-B5BF-4A08-BA4D-80E13AF4D992}" type="pres">
      <dgm:prSet presAssocID="{C392260A-B8A3-402E-A2C7-B2A97FE9035A}" presName="accent_1" presStyleCnt="0"/>
      <dgm:spPr/>
    </dgm:pt>
    <dgm:pt modelId="{8D19FE3D-2571-4544-9693-0944F3237F1F}" type="pres">
      <dgm:prSet presAssocID="{C392260A-B8A3-402E-A2C7-B2A97FE9035A}" presName="accentRepeatNode" presStyleLbl="solidFgAcc1" presStyleIdx="0" presStyleCnt="3"/>
      <dgm:spPr/>
    </dgm:pt>
    <dgm:pt modelId="{025D3B80-53BF-4C49-8845-EF673E799B39}" type="pres">
      <dgm:prSet presAssocID="{0EBB7377-387E-486D-AE87-6E196760C8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78DD61-A757-4963-BD12-D638DC9A9148}" type="pres">
      <dgm:prSet presAssocID="{0EBB7377-387E-486D-AE87-6E196760C897}" presName="accent_2" presStyleCnt="0"/>
      <dgm:spPr/>
    </dgm:pt>
    <dgm:pt modelId="{9DE7D866-33F4-475B-92A9-D73B471BED70}" type="pres">
      <dgm:prSet presAssocID="{0EBB7377-387E-486D-AE87-6E196760C897}" presName="accentRepeatNode" presStyleLbl="solidFgAcc1" presStyleIdx="1" presStyleCnt="3"/>
      <dgm:spPr/>
    </dgm:pt>
    <dgm:pt modelId="{9EDD7DEA-F016-45B9-840D-BAAEA90C7851}" type="pres">
      <dgm:prSet presAssocID="{3ED930D5-97A4-416B-9AD1-55B020FBD6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25B694-1D0F-4BFB-85F8-BC0B2240E749}" type="pres">
      <dgm:prSet presAssocID="{3ED930D5-97A4-416B-9AD1-55B020FBD66C}" presName="accent_3" presStyleCnt="0"/>
      <dgm:spPr/>
    </dgm:pt>
    <dgm:pt modelId="{1697AF31-3B7C-4FAF-AF9D-170FFA13F2ED}" type="pres">
      <dgm:prSet presAssocID="{3ED930D5-97A4-416B-9AD1-55B020FBD66C}" presName="accentRepeatNode" presStyleLbl="solidFgAcc1" presStyleIdx="2" presStyleCnt="3"/>
      <dgm:spPr/>
    </dgm:pt>
  </dgm:ptLst>
  <dgm:cxnLst>
    <dgm:cxn modelId="{99276C7D-30CF-400F-95E3-7C70E89B4EAE}" type="presOf" srcId="{721F7B4A-BE4E-4AF3-9037-05B821F106AC}" destId="{B5B7DD6B-1448-493C-80F4-79C6EDDAFC83}" srcOrd="0" destOrd="0" presId="urn:microsoft.com/office/officeart/2008/layout/VerticalCurvedList"/>
    <dgm:cxn modelId="{F9606B73-A353-4D6D-86D1-9DE6BAB8F60B}" type="presOf" srcId="{C392260A-B8A3-402E-A2C7-B2A97FE9035A}" destId="{9EFD8E5B-6D0D-4CEB-9E90-A74763861DDB}" srcOrd="0" destOrd="0" presId="urn:microsoft.com/office/officeart/2008/layout/VerticalCurvedList"/>
    <dgm:cxn modelId="{347B9575-9E60-4240-AF94-E784C531D8C9}" srcId="{721F7B4A-BE4E-4AF3-9037-05B821F106AC}" destId="{3ED930D5-97A4-416B-9AD1-55B020FBD66C}" srcOrd="2" destOrd="0" parTransId="{33F5B9D3-FA21-436B-9621-92335B327B8B}" sibTransId="{A0487813-B169-4CC7-ACCA-1E47CF583987}"/>
    <dgm:cxn modelId="{3C55EB22-DB48-4A25-A00A-7C9FB3A838C0}" type="presOf" srcId="{B202E350-4CF9-49E4-A303-B136B2E30734}" destId="{1C9AA6ED-17A6-48A8-847A-89A14CCD6FB5}" srcOrd="0" destOrd="0" presId="urn:microsoft.com/office/officeart/2008/layout/VerticalCurvedList"/>
    <dgm:cxn modelId="{9497E9D9-A710-4DE0-A454-104097151C62}" srcId="{721F7B4A-BE4E-4AF3-9037-05B821F106AC}" destId="{C392260A-B8A3-402E-A2C7-B2A97FE9035A}" srcOrd="0" destOrd="0" parTransId="{25FA63C2-A637-4433-A43D-673FF50570B4}" sibTransId="{B202E350-4CF9-49E4-A303-B136B2E30734}"/>
    <dgm:cxn modelId="{B4018EFA-8ED7-4302-97D4-639A30587909}" type="presOf" srcId="{3ED930D5-97A4-416B-9AD1-55B020FBD66C}" destId="{9EDD7DEA-F016-45B9-840D-BAAEA90C7851}" srcOrd="0" destOrd="0" presId="urn:microsoft.com/office/officeart/2008/layout/VerticalCurvedList"/>
    <dgm:cxn modelId="{D2377DF4-B09D-4EA6-81F0-93D954637629}" type="presOf" srcId="{0EBB7377-387E-486D-AE87-6E196760C897}" destId="{025D3B80-53BF-4C49-8845-EF673E799B39}" srcOrd="0" destOrd="0" presId="urn:microsoft.com/office/officeart/2008/layout/VerticalCurvedList"/>
    <dgm:cxn modelId="{47BD81EF-0D3C-452E-8071-F377F10818DA}" srcId="{721F7B4A-BE4E-4AF3-9037-05B821F106AC}" destId="{0EBB7377-387E-486D-AE87-6E196760C897}" srcOrd="1" destOrd="0" parTransId="{1E3D9E93-D28B-40D7-95B2-445831316C40}" sibTransId="{65531D78-2106-4321-B89E-7571B96B96DA}"/>
    <dgm:cxn modelId="{72D5DDFD-BAB7-4BF6-82B8-0316617902E7}" type="presParOf" srcId="{B5B7DD6B-1448-493C-80F4-79C6EDDAFC83}" destId="{C132A91A-B469-469C-A6FE-C1B6232C2C42}" srcOrd="0" destOrd="0" presId="urn:microsoft.com/office/officeart/2008/layout/VerticalCurvedList"/>
    <dgm:cxn modelId="{1BEFBDBE-66F0-4308-ACAF-DFBFD90429E7}" type="presParOf" srcId="{C132A91A-B469-469C-A6FE-C1B6232C2C42}" destId="{53754182-D0A0-4DE6-A6B0-FE3E2A5E9D61}" srcOrd="0" destOrd="0" presId="urn:microsoft.com/office/officeart/2008/layout/VerticalCurvedList"/>
    <dgm:cxn modelId="{331A8191-E7FC-412F-8903-E0D448614477}" type="presParOf" srcId="{53754182-D0A0-4DE6-A6B0-FE3E2A5E9D61}" destId="{216B684F-4FB5-4543-95E8-F97A731D1205}" srcOrd="0" destOrd="0" presId="urn:microsoft.com/office/officeart/2008/layout/VerticalCurvedList"/>
    <dgm:cxn modelId="{C249281C-C216-4D93-BD02-A190E082C005}" type="presParOf" srcId="{53754182-D0A0-4DE6-A6B0-FE3E2A5E9D61}" destId="{1C9AA6ED-17A6-48A8-847A-89A14CCD6FB5}" srcOrd="1" destOrd="0" presId="urn:microsoft.com/office/officeart/2008/layout/VerticalCurvedList"/>
    <dgm:cxn modelId="{EA869938-8305-41A3-BAAF-13261949285A}" type="presParOf" srcId="{53754182-D0A0-4DE6-A6B0-FE3E2A5E9D61}" destId="{A9AAE1DC-0016-4BD2-9BB1-5AF16744039B}" srcOrd="2" destOrd="0" presId="urn:microsoft.com/office/officeart/2008/layout/VerticalCurvedList"/>
    <dgm:cxn modelId="{5490FE34-849C-43B3-A4C4-1D60D3244B30}" type="presParOf" srcId="{53754182-D0A0-4DE6-A6B0-FE3E2A5E9D61}" destId="{FEE38121-8E82-4399-A986-011460F3A661}" srcOrd="3" destOrd="0" presId="urn:microsoft.com/office/officeart/2008/layout/VerticalCurvedList"/>
    <dgm:cxn modelId="{ECD93AAB-8CA1-44AE-A428-31E687C429E7}" type="presParOf" srcId="{C132A91A-B469-469C-A6FE-C1B6232C2C42}" destId="{9EFD8E5B-6D0D-4CEB-9E90-A74763861DDB}" srcOrd="1" destOrd="0" presId="urn:microsoft.com/office/officeart/2008/layout/VerticalCurvedList"/>
    <dgm:cxn modelId="{D43724E0-2472-4B08-A701-BE46FA1972ED}" type="presParOf" srcId="{C132A91A-B469-469C-A6FE-C1B6232C2C42}" destId="{2A0854ED-B5BF-4A08-BA4D-80E13AF4D992}" srcOrd="2" destOrd="0" presId="urn:microsoft.com/office/officeart/2008/layout/VerticalCurvedList"/>
    <dgm:cxn modelId="{A16BFA07-B0B6-4962-9E21-6B144041CCC8}" type="presParOf" srcId="{2A0854ED-B5BF-4A08-BA4D-80E13AF4D992}" destId="{8D19FE3D-2571-4544-9693-0944F3237F1F}" srcOrd="0" destOrd="0" presId="urn:microsoft.com/office/officeart/2008/layout/VerticalCurvedList"/>
    <dgm:cxn modelId="{6CF61EA8-CF47-4575-AB9F-F8AAF8F9F782}" type="presParOf" srcId="{C132A91A-B469-469C-A6FE-C1B6232C2C42}" destId="{025D3B80-53BF-4C49-8845-EF673E799B39}" srcOrd="3" destOrd="0" presId="urn:microsoft.com/office/officeart/2008/layout/VerticalCurvedList"/>
    <dgm:cxn modelId="{0A61B538-3E7F-4586-955D-84E6008667EB}" type="presParOf" srcId="{C132A91A-B469-469C-A6FE-C1B6232C2C42}" destId="{6F78DD61-A757-4963-BD12-D638DC9A9148}" srcOrd="4" destOrd="0" presId="urn:microsoft.com/office/officeart/2008/layout/VerticalCurvedList"/>
    <dgm:cxn modelId="{956CA619-90FA-436E-99B5-13FFB673F2C3}" type="presParOf" srcId="{6F78DD61-A757-4963-BD12-D638DC9A9148}" destId="{9DE7D866-33F4-475B-92A9-D73B471BED70}" srcOrd="0" destOrd="0" presId="urn:microsoft.com/office/officeart/2008/layout/VerticalCurvedList"/>
    <dgm:cxn modelId="{C7EF9873-65BF-4F2A-AD57-EF8DAE1527F7}" type="presParOf" srcId="{C132A91A-B469-469C-A6FE-C1B6232C2C42}" destId="{9EDD7DEA-F016-45B9-840D-BAAEA90C7851}" srcOrd="5" destOrd="0" presId="urn:microsoft.com/office/officeart/2008/layout/VerticalCurvedList"/>
    <dgm:cxn modelId="{B818AD6E-60CC-495B-9585-2BF0E769F4C1}" type="presParOf" srcId="{C132A91A-B469-469C-A6FE-C1B6232C2C42}" destId="{EE25B694-1D0F-4BFB-85F8-BC0B2240E749}" srcOrd="6" destOrd="0" presId="urn:microsoft.com/office/officeart/2008/layout/VerticalCurvedList"/>
    <dgm:cxn modelId="{6A82EE10-0609-4EE8-A90C-B9C5333F50D4}" type="presParOf" srcId="{EE25B694-1D0F-4BFB-85F8-BC0B2240E749}" destId="{1697AF31-3B7C-4FAF-AF9D-170FFA13F2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AA6ED-17A6-48A8-847A-89A14CCD6FB5}">
      <dsp:nvSpPr>
        <dsp:cNvPr id="0" name=""/>
        <dsp:cNvSpPr/>
      </dsp:nvSpPr>
      <dsp:spPr>
        <a:xfrm>
          <a:off x="-4613908" y="-707383"/>
          <a:ext cx="5496067" cy="5496067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D8E5B-6D0D-4CEB-9E90-A74763861DDB}">
      <dsp:nvSpPr>
        <dsp:cNvPr id="0" name=""/>
        <dsp:cNvSpPr/>
      </dsp:nvSpPr>
      <dsp:spPr>
        <a:xfrm>
          <a:off x="567346" y="408130"/>
          <a:ext cx="4417753" cy="816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906" tIns="66040" rIns="66040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kern="1200" dirty="0" smtClean="0"/>
            <a:t>Penyusunan Daftar Arsip Statis</a:t>
          </a:r>
          <a:endParaRPr lang="id-ID" sz="2600" b="0" kern="1200" dirty="0"/>
        </a:p>
      </dsp:txBody>
      <dsp:txXfrm>
        <a:off x="567346" y="408130"/>
        <a:ext cx="4417753" cy="816260"/>
      </dsp:txXfrm>
    </dsp:sp>
    <dsp:sp modelId="{8D19FE3D-2571-4544-9693-0944F3237F1F}">
      <dsp:nvSpPr>
        <dsp:cNvPr id="0" name=""/>
        <dsp:cNvSpPr/>
      </dsp:nvSpPr>
      <dsp:spPr>
        <a:xfrm>
          <a:off x="57184" y="306097"/>
          <a:ext cx="1020325" cy="1020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D3B80-53BF-4C49-8845-EF673E799B39}">
      <dsp:nvSpPr>
        <dsp:cNvPr id="0" name=""/>
        <dsp:cNvSpPr/>
      </dsp:nvSpPr>
      <dsp:spPr>
        <a:xfrm>
          <a:off x="864057" y="1632520"/>
          <a:ext cx="4121043" cy="816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906" tIns="60960" rIns="6096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Penyusunan Inventaris  Arsip </a:t>
          </a:r>
          <a:endParaRPr lang="id-ID" sz="2400" b="1" kern="1200" dirty="0"/>
        </a:p>
      </dsp:txBody>
      <dsp:txXfrm>
        <a:off x="864057" y="1632520"/>
        <a:ext cx="4121043" cy="816260"/>
      </dsp:txXfrm>
    </dsp:sp>
    <dsp:sp modelId="{9DE7D866-33F4-475B-92A9-D73B471BED70}">
      <dsp:nvSpPr>
        <dsp:cNvPr id="0" name=""/>
        <dsp:cNvSpPr/>
      </dsp:nvSpPr>
      <dsp:spPr>
        <a:xfrm>
          <a:off x="353894" y="1530487"/>
          <a:ext cx="1020325" cy="1020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D7DEA-F016-45B9-840D-BAAEA90C7851}">
      <dsp:nvSpPr>
        <dsp:cNvPr id="0" name=""/>
        <dsp:cNvSpPr/>
      </dsp:nvSpPr>
      <dsp:spPr>
        <a:xfrm>
          <a:off x="567346" y="2856910"/>
          <a:ext cx="4417753" cy="8162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906" tIns="60960" rIns="60960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Penyusunan Guide Arsip</a:t>
          </a:r>
          <a:endParaRPr lang="id-ID" sz="2400" b="1" kern="1200" dirty="0"/>
        </a:p>
      </dsp:txBody>
      <dsp:txXfrm>
        <a:off x="567346" y="2856910"/>
        <a:ext cx="4417753" cy="816260"/>
      </dsp:txXfrm>
    </dsp:sp>
    <dsp:sp modelId="{1697AF31-3B7C-4FAF-AF9D-170FFA13F2ED}">
      <dsp:nvSpPr>
        <dsp:cNvPr id="0" name=""/>
        <dsp:cNvSpPr/>
      </dsp:nvSpPr>
      <dsp:spPr>
        <a:xfrm>
          <a:off x="57184" y="2754877"/>
          <a:ext cx="1020325" cy="1020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1" cy="464818"/>
          </a:xfrm>
          <a:prstGeom prst="rect">
            <a:avLst/>
          </a:prstGeom>
        </p:spPr>
        <p:txBody>
          <a:bodyPr vert="horz" lIns="94451" tIns="47223" rIns="94451" bIns="47223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1" cy="464818"/>
          </a:xfrm>
          <a:prstGeom prst="rect">
            <a:avLst/>
          </a:prstGeom>
        </p:spPr>
        <p:txBody>
          <a:bodyPr vert="horz" lIns="94451" tIns="47223" rIns="94451" bIns="47223" rtlCol="0"/>
          <a:lstStyle>
            <a:lvl1pPr algn="r">
              <a:defRPr sz="1200"/>
            </a:lvl1pPr>
          </a:lstStyle>
          <a:p>
            <a:fld id="{91D6B61F-DF5C-4930-8FB8-EF278A05594F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1" cy="464818"/>
          </a:xfrm>
          <a:prstGeom prst="rect">
            <a:avLst/>
          </a:prstGeom>
        </p:spPr>
        <p:txBody>
          <a:bodyPr vert="horz" lIns="94451" tIns="47223" rIns="94451" bIns="47223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1" cy="464818"/>
          </a:xfrm>
          <a:prstGeom prst="rect">
            <a:avLst/>
          </a:prstGeom>
        </p:spPr>
        <p:txBody>
          <a:bodyPr vert="horz" lIns="94451" tIns="47223" rIns="94451" bIns="47223" rtlCol="0" anchor="b"/>
          <a:lstStyle>
            <a:lvl1pPr algn="r">
              <a:defRPr sz="1200"/>
            </a:lvl1pPr>
          </a:lstStyle>
          <a:p>
            <a:fld id="{B7A7100B-21D5-45A2-A91A-998B4C807DA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1251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552" cy="464597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202" y="3"/>
            <a:ext cx="3038552" cy="464597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r">
              <a:defRPr sz="1200"/>
            </a:lvl1pPr>
          </a:lstStyle>
          <a:p>
            <a:fld id="{FA83466F-21F5-4146-A9C6-83EE89031FD8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4" tIns="45777" rIns="91554" bIns="45777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07" y="4415903"/>
            <a:ext cx="5607991" cy="4182860"/>
          </a:xfrm>
          <a:prstGeom prst="rect">
            <a:avLst/>
          </a:prstGeom>
        </p:spPr>
        <p:txBody>
          <a:bodyPr vert="horz" lIns="91554" tIns="45777" rIns="91554" bIns="457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319"/>
            <a:ext cx="3038552" cy="464596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202" y="8830319"/>
            <a:ext cx="3038552" cy="464596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r">
              <a:defRPr sz="1200"/>
            </a:lvl1pPr>
          </a:lstStyle>
          <a:p>
            <a:fld id="{2C018BE0-4F0B-4A33-B86B-335525E20BD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93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43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47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94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0"/>
          <p:cNvSpPr>
            <a:spLocks noChangeArrowheads="1"/>
          </p:cNvSpPr>
          <p:nvPr/>
        </p:nvSpPr>
        <p:spPr bwMode="gray">
          <a:xfrm>
            <a:off x="685800" y="304800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ltGray">
          <a:xfrm>
            <a:off x="11113" y="4437063"/>
            <a:ext cx="9132887" cy="17287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white">
          <a:xfrm>
            <a:off x="7620000" y="6324600"/>
            <a:ext cx="10795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i="1" smtClean="0">
                <a:solidFill>
                  <a:srgbClr val="FFFFFF"/>
                </a:solidFill>
                <a:ea typeface="宋体" charset="-122"/>
                <a:cs typeface="Arial" charset="0"/>
              </a:rPr>
              <a:t>LOGO</a:t>
            </a:r>
          </a:p>
        </p:txBody>
      </p:sp>
      <p:sp>
        <p:nvSpPr>
          <p:cNvPr id="7" name="Oval 21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8" name="Oval 22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9" name="Oval 23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196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1" name="Oval 25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00" y="5334000"/>
            <a:ext cx="6553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267200" y="1295400"/>
            <a:ext cx="4495800" cy="2286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62000" y="6419850"/>
            <a:ext cx="2133600" cy="1714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003399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81000" y="6400800"/>
            <a:ext cx="685800" cy="171450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BE1E0A-BDAE-4E35-BE7F-5D1C97BD486A}" type="slidenum">
              <a:rPr lang="en-US" altLang="zh-CN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99"/>
              </a:solidFill>
            </a:endParaRPr>
          </a:p>
        </p:txBody>
      </p:sp>
      <p:sp>
        <p:nvSpPr>
          <p:cNvPr id="14" name="Rectangle 27"/>
          <p:cNvSpPr>
            <a:spLocks noGrp="1" noChangeArrowheads="1"/>
          </p:cNvSpPr>
          <p:nvPr>
            <p:ph type="ftr" sz="quarter" idx="12"/>
          </p:nvPr>
        </p:nvSpPr>
        <p:spPr bwMode="gray">
          <a:xfrm>
            <a:off x="5715000" y="6391275"/>
            <a:ext cx="1933575" cy="244475"/>
          </a:xfrm>
        </p:spPr>
        <p:txBody>
          <a:bodyPr/>
          <a:lstStyle>
            <a:lvl1pPr algn="r">
              <a:defRPr sz="12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85D9F7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786412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C68E-B0DA-4090-BF74-E75725D7F55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470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65DD-1701-4353-8CCA-27B49FD8ED2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4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954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C289-EC42-4450-9E21-B0192A3551C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4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EF21-8C23-4622-8049-982BE620F55C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193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7D52-5B8B-42AE-B169-AEF7C8C09913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715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BCEA-40B9-4C86-BE48-9518B5BCEB4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685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32D5-9A3D-4784-BA20-5695C1C9C0CC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77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7370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F5D58-4052-4457-964B-541D61446A5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001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C7EC-D010-421E-BC7F-E72F1BA3E77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17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79438"/>
            <a:ext cx="1828800" cy="58975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79438"/>
            <a:ext cx="5334000" cy="58975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A9A9-C526-4857-888D-9C958F930EE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17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79438"/>
            <a:ext cx="6324600" cy="5635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295400"/>
            <a:ext cx="7315200" cy="5181600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B2D1B-E59F-40F0-97A3-F0B6643A3C1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484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/>
              <a:cs typeface="Arial" panose="020B0604020202020204" pitchFamily="34" charset="0"/>
            </a:endParaRPr>
          </a:p>
        </p:txBody>
      </p:sp>
      <p:pic>
        <p:nvPicPr>
          <p:cNvPr id="5" name="图片 7" descr="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 descr="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1" descr="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 descr="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8" descr="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 descr="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23950"/>
            <a:ext cx="6403975" cy="8953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060575"/>
            <a:ext cx="6400800" cy="6937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798736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1467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1478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9152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0358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707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2586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6114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2312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5952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1620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7475"/>
            <a:ext cx="2058988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29325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130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7" descr="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 descr="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1" descr="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 descr="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8" descr="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 descr="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23950"/>
            <a:ext cx="6403975" cy="8953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060575"/>
            <a:ext cx="6400800" cy="6937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094641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871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1831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9548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9048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9006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1465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2868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114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3460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53389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7475"/>
            <a:ext cx="2058988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29325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704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27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6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087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97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152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B8C9-DB07-468B-A898-EBC057B2A0B3}" type="datetimeFigureOut">
              <a:rPr lang="id-ID" smtClean="0"/>
              <a:pPr/>
              <a:t>05/04/2019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ADDB-55FB-4F53-839B-4AE6226B1B5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3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Oval 18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3333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1028" name="Oval 20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029" name="Oval 21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030" name="Oval 22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579438"/>
            <a:ext cx="6324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DE6CE-DC32-40B1-A85F-7083A5763BDD}" type="slidenum">
              <a:rPr lang="en-US" altLang="zh-CN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9540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736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1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86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SimHei" pitchFamily="49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SimHei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SimHei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SimHei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SimHei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SimHei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1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173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SimHei" pitchFamily="49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SimHei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SimHei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SimHei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SimHei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SimHei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ikn.go.id/default.aspx" TargetMode="External"/><Relationship Id="rId5" Type="http://schemas.openxmlformats.org/officeDocument/2006/relationships/hyperlink" Target="http://siks.bpadjogja.info/" TargetMode="External"/><Relationship Id="rId4" Type="http://schemas.openxmlformats.org/officeDocument/2006/relationships/hyperlink" Target="http://bpad.jogjaprov.go.id/sidkk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kn.go.id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mailto:bpad_diy@yahoo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6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"/>
            <a:ext cx="9144000" cy="6856415"/>
          </a:xfrm>
          <a:prstGeom prst="rect">
            <a:avLst/>
          </a:prstGeom>
        </p:spPr>
      </p:pic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" y="5517232"/>
            <a:ext cx="8801100" cy="726406"/>
          </a:xfrm>
        </p:spPr>
        <p:txBody>
          <a:bodyPr/>
          <a:lstStyle/>
          <a:p>
            <a:pPr algn="r" eaLnBrk="1" hangingPunct="1"/>
            <a:r>
              <a:rPr lang="en-US" altLang="zh-CN" sz="2200" b="1" dirty="0" err="1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Disampaikan</a:t>
            </a:r>
            <a:r>
              <a:rPr lang="en-US" altLang="zh-CN" sz="2200" b="1" dirty="0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pada</a:t>
            </a:r>
            <a:r>
              <a:rPr lang="en-US" altLang="zh-CN" sz="2200" b="1" dirty="0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Rakornas</a:t>
            </a:r>
            <a:r>
              <a:rPr lang="en-US" altLang="zh-CN" sz="2200" b="1" dirty="0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  SIKN JIKN 2019</a:t>
            </a:r>
          </a:p>
          <a:p>
            <a:pPr algn="r" eaLnBrk="1" hangingPunct="1"/>
            <a:r>
              <a:rPr lang="en-US" altLang="zh-CN" sz="2200" b="1" dirty="0" smtClean="0">
                <a:solidFill>
                  <a:srgbClr val="C00000"/>
                </a:solidFill>
                <a:latin typeface="Book Antiqua" pitchFamily="18" charset="0"/>
                <a:ea typeface="SimSun" pitchFamily="2" charset="-122"/>
              </a:rPr>
              <a:t>Jakarta, 8 – 10 April 2019</a:t>
            </a:r>
          </a:p>
          <a:p>
            <a:pPr algn="r" eaLnBrk="1" hangingPunct="1"/>
            <a:endParaRPr lang="en-US" altLang="zh-CN" sz="2200" b="1" dirty="0" smtClean="0">
              <a:solidFill>
                <a:srgbClr val="C00000"/>
              </a:solidFill>
              <a:latin typeface="Book Antiqua" pitchFamily="18" charset="0"/>
              <a:ea typeface="SimSun" pitchFamily="2" charset="-122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6381328"/>
            <a:ext cx="9144000" cy="5528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7202" tIns="38601" rIns="77202" bIns="38601" anchor="ctr"/>
          <a:lstStyle/>
          <a:p>
            <a:pPr algn="ctr" defTabSz="827088" fontAlgn="base">
              <a:spcBef>
                <a:spcPct val="0"/>
              </a:spcBef>
              <a:spcAft>
                <a:spcPct val="0"/>
              </a:spcAft>
            </a:pPr>
            <a:endParaRPr lang="id-ID" sz="3600" b="1" smtClean="0">
              <a:solidFill>
                <a:srgbClr val="003399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340" name="AutoShape 12" descr="data:image/jpeg;base64,/9j/4AAQSkZJRgABAQAAAQABAAD/2wCEAAkGBxQSEhUSEhQUFhUUFBQUFBAUEBQUDxQPFBQWFhQUFBQYHCggGBolHBQUITEhJSkrLi4uFx8zODMsNygtLisBCgoKDg0OGhAQGiwkHCQsLCwsLCwsLCwsLCwsLCwsLCwsLCwsLCwsLCwsLCwsLCwsLCwsLCwsLCwsLC0sLCwsLP/AABEIAMIBAwMBEQACEQEDEQH/xAAbAAACAwEBAQAAAAAAAAAAAAACBQEDBAYAB//EAEAQAAEDAgQCBwUFBgYDAQAAAAEAAgMEEQUSITFBUQYTYXGBkaEiMrHB0RRCUoKSI1NicrLhByQzQ5PwFtLxFf/EABsBAAMBAQEBAQAAAAAAAAAAAAABAgMEBQYH/8QANBEAAgIBBAADBQcEAwEBAAAAAAECEQMEEiExBUFREyJhcZEGMkKBobHBFCPR4TNS8KIV/9oADAMBAAIRAxEAPwDoJGr0kczKnhUJ0QJEUFlMpumkKzDWy9WxzyPdBNuaJS2psIq3RXQ1byMz4Xlm5cBew55Qcw8lw/1E7s6PZotkcN2m7SLtPNpXbjmpxtGMo7XTMssy2SM7M73KkhdgFMQKAIKBkIDouYdFLGVoAAqhAkoBkBAEkJBR5r0NAEHJUOwi5FARdPoAgEgJCdiDYxKwJTQiGhMRYwJMaNLGqRmlllAy4FIZOZAcm7rFFF2A8XQuAfJV1JVWTQJTBCCvqqhzurLY2iUFoyvLpWjQOfrpYA8t3BcE8mdcSiufjyvieqsOipuE5NqnyqTfobsPwMw2fTue2UG/tOJik7JL8+fBcMsLXMXz+52YvEIy/tZ4p436LmPxXy/UA1Qku5oyi7vY4tJJJae4r19I4Sxpx/P4P0PG1uDJgzOE/wAn5NeTXwZS5q60cZUQmAJCYAlAAlAIgoH5BxpMaIIQDLcumygZRIzl4q0ySuyYEFAHrIA8EgJJQB66YmG0pDsva1SFBHvQgPBqdiPWTsRYxJga2jRSWWxpMCXA3QgDSFZocEigmyWSodkiXmk4jTMk8narSIYtp8Naajri5xcbAAn2GsaNgOOuuvNcepxpPd5s68eduCxpcL9TsJLNiJPBpJ8Bf5LCEdzS9R3Ss+TVo6qQtiJaAGjRxvsNL8fFefq/7GoksTa66+R9v4Xeq0EP6hKXfa8rdAtxmYfeB72j5KoeI515380YZvA9HLqNfJsL/wAhfxaw91x810x8VyecV+p5+T7PYPwykvoSzpKb6xt/UVb8Vn/1RivAMTde0f0GdNirH7jKfNvn9Vvg8UxTe2fuv9PqYav7OanFHfh9+Pw7+nn+Vmuy9Q+ffDBIQB4aICwwVIAOcmkMta64U9BYZYHC21krodWeipWncn+6HJhSM00djYbeqtOyWitMD1khBBqLH5BAJAE1yKFYYQAYKBBhqBhsagRpaVLRdmiJSwLOrSsKDyphwVukKdCsqL1VBZDnooOyh6oRpwtl3+i8/Vy96jowrixvjMloT22A8T9GqdNG8i+BeV1D5nyusfme883HyvYL5/UZN+aUvVs/TNDg9lpceP0ivrXP6mV7VmmaziZpQtInHlVGRxsVqkefKVM2UlQspwPR0uprgfYfXZdHXLeQ3HaPoujSeIT072y5j6enyMfFPA8OvXtMdRyevk/n/kdQMbJqx7T2EgO8RuF9Di1eLIrjI+C1Phuq00tuWDXx8vr0ena1mr3xt75GgepWrzQXbOaOGb6i/oYn49TjQyt8A539IWMtVhj+I3jos8uokNxamdtLr/I4fEKVrsP/AGNP/wAvU1xD9UWRTtPuOB7iD6Lohlx5PutM5smnzYv+SLXzRvp4C+3K+pTk6M0MHQNYN1ndlMUVJBNwtokMzqiQgEgDFkmOjwQB4BMQQQIsagC5oSGG1Ai1qQ7LmOCVDC61LaFnusKdCsIlCGA5qYgSmBHV3RuCjZgzNz3/AEC8vK902zsgqiT0rnyR/wAoc7xa2w9SVpilsxzyeiNceL22fFi9Wv3PmgXy5+pWesmFWUzRqos582OxbUMsumLPGzwplUb7KmjCE9rGVJVLnnA9jS6r1NzmhwWHMWeo0ssRNW0tiuzHOz53WaVxZhIWx5bTTLI5FLRtjyUbYJ1jKJ6WHP5MfYbjcsezrj8LtR57haw1mfH52vjyGbwrR6lcx2v1jx/r9By3HWyCzhlPO92+fBelp/FMUnU/df6Hz2t+zOoxrdhe9enUvp5/l9DS+2XTXt0Oi9aLUuU+D5qcZQbjJU/MzWVkdEJiJSGTZABAIEGAgCxiQy3MgCWuTEECgVhgooYQRQiUAaLqSiLIEWBimykVSiwJ5D1SlKotjiuRlg8VgPPwC8uzsryEfTuezDrqcrPEnMfS6epls0jXr/7+D0vBcftPEE/+qb/hfucKCvAZ9+mGCpNUyS1FlONmKshW0JHm6vCLJGWXQmeLODTIbJZNqyY5HE30VZY6rDJjPU0etp0xlIwPC503FnszhHNET1dLZdcMlnz2q0jgzEW2W1nnONBMek0XCbRsgnWUonoYc9DGCW655RPXw5rGFJVuZtqOLD7p+i10+ry4H7j49PIx1/hen10f7i97yku/9/JjluJRPAFgw/hPyPFe/pvEcWXhun8f8nwniHgGq0ruK3R9V/K7X7E2XpJnhtVwyqWoYz3nNHe4D0WcssI/ekl+Zpjw5J8Ri3+RUMWhJtnB8HW87WWD1uBPmR2Q8J1klcYP6r/JtjN9Rr8F0xkpK10cM4ShJwkmmu0/IMKiAwEAGAgAgECLAEAEAmAYakAWVAi2ykoJoQNFsYUMpFdbsBzIHlr8lhnlUDTGuRtRMszwA8z/AHXCdUezhunlTdzG83Od5WDfiVHibqEIfme39moXPLk+S/n+Ecq0rxj7BMMOSotSLmFQzpi7PSMuhOhTgpIW1VOumEzx9TphdKyy3izyMuNoqa+ytqzCM3FjSgrbaFc2TEe3otdXDGjmh4XMm4s9uUY5oimrpLLphks8LVaNxZgc2y3TPLlGjzXIaCMqNlPMspRPQwZ6GsEl1yyVHuYMqki14Uo3kjBUhbwkzytTBd0L3Bbo8ufZdTu1UzRvp5Uzp8HrABlcbDcE7A8R2Ls8N1kcTePI+PI4/tB4TPUxjqMEbklUku2vJ/Fr9vkNH10TfekYPzt+q9z2+JfiX1PjFpM91sl9GZJOkdODbPf+VjiPOyylrcK8zePhuol+Gvm0OYjmAI1BFwew6hdSkmrOFxadPstLCmINoQAQCBBtakIPKgZa6NKyqCjCTGjJimKMgAzBzib5WMbdxtv8QuXPqI4qTu36Hfo9Bk1KlKLSUe23QkmxSepc0UrcoaPbdKBcPOzQNdbC/wCYLizah5l/b49bO2Ojx6XJWod2k1XmmMI8VrKcf5hjZGfecwWc3gDw08PFcntcuJpzVx+B6ePR6DWJx08nHJ5KXT/f9/yOW6SVYllu03a1oaDwvqT8fRTr88c2W4Pij0PB9Fk0unccqqTbb/YVgriPXTBLkUTu5L2PUNHVCZexyho6YysiRl0J0KeNSQvqqZdEJnkanSiiZliuqLPAzQcWDG+ybVkwm4sa0NZbRcuTGe7otZXDGpAcFzcxZ7bUcsRXWUll048h4mr0m3lC17bLoTPInGmeY5DQozoYUk6wnA9bS6imNmOuFytUe9CW5GaqYtIM49TAVyhdUTw8qpgxu1Q0TjlTHFG+4XJNUz6DSz3Rox18Oq1xSODXYebFrwulHjSVH2OmiDI2C1yGNB8AF9FC9qR8dkrc38Q3R8T5KkyKsryBXZATWIEXspyk5IdGkU/NZ7zTaE5XRFlL2qh2LcXmlbE4wtzSaBjf4iQLnsGp15LPK5Rg3BWzXTqEsiWR1HzKejFM5rR1gGfN7Vjmu4HUl3Ek6ntK8tpp1LvzOyclJ+6+PL5DrHKUSRGNxIBy3ymxtmBIvyIbbxWkMSyz2vqiVnlgj7SPd8Hy3EKdzHuBa4AOcGlzSLtvpv2WXi5IKM2l1Z99p8/tscZNptpXXrRluszcAlUZN8hh6mjRTo0RPUSR1YshoaVmdadnnsummEoJoT11MurHM+f1ulp2LHssulM8WUKYUb7JNWVjm4sbUNVwXLkxnvaLV+TGTmhwXOuGezKKyRFNbTWXVjnZ4Os0u1i5wsuhM8eUaYUUlkmjTHkpjehqFyZIHv6PUXwzbM24WUXR6OWO6ImqmWXXBnz2phTMoK0o4d1M30M9isMkT1dFnpjGojzBYRdM9bPjWSNio0uZ7W/icG+ZsuzG7aR87qcexNn2eSG2q+jT8j4RorOqroXBLaRL2gthdHAApc7KUEi2ymx0QqFwVkLoMCshAyuQaE8Br5IboKsHCGe726nvOq8i7dncuEMKyEuLWgE3OvYB7OvqunT8bpmebnbEYyR8/JcZunXQvqcJgf78MZ742387KHCL7RtDVZofdm1+YoqOjFKf9lo7i4fAqfYw9DdeJapfjZil6I0vBrh3SO+aX9PA1Xi+q9V9D0PQinds+Vvc5p+LVD0sGb4/HdRHtJhz/wCHElrwzNdybI0sP6hf4LCejf4Werp/tLDrLBr4rk53Fej9TTf60Tmt/eAZo/1t0HiuSeGcO0fQaXxHTan/AI5pv06f0YonjuFMXRvmxKaE1XT2XXCdnzuq09Mwlq3s8xxothfZTJG2Ke1jiiqFx5IH0Wj1NqmbJYw4LKLo78uNZIiSsp7FdmOdnzer07izCVueY+GX081iolGzpwZtrHlJPmC4pxpn0+lzrJGmU18HFXikc2twcWhNILLrR87kVM9FJYokrHiy7WOqGpuLFceSFH0ej1KkqZqihAkjcdg9hPcHC6eHJUlfqGu02/FLb6P9j6pO0E24ea+qj6n5W/QpDAToTf0WhNFwuO3tChxTKTaCzqdtFWSkIhUI0VjNVrB8GTB+yggWPzRuoNpmxSHJE7W5dZoFre8QD6XWOafus0xx5PYczXw9Fwx9TqZ0VGz2e0/LRX1Al8zBljWJZlcxAGKoFkAZXoAsozqgDoKORADaF99DqDuDtZAJ1yjmukf+HtPUAvgtBJ/CP2Lj2s4d48iuTLpIy5jwz39D9oM+D3cvvx+Pa/P/ACfLsf6FVcF80JcPxxftGny1HiAub2OSHaPcfiWj1MfdnT9Hx/o5Gow2QH/Tk/43fRbRv0PNzPHf3l9UBHhcx2jd4i3xWm2T8jkefFH8SGlDgM52aB3vCiWCTN8XimHG+/0HrOjVWG5upc4DjGQ8/pBv6LlyabIvI97SeNaTJ7rnT+PAnq6e9xbUaEHcEcCsoSaZ6GowrJG0IamGxXbCVnzGpwOLMt7LU4ro2UlTYrGcLPQ0upcGO4pA8LjacWfSY8kc8KFdfTWXTjnZ4mt0ri7FrtF0dnjPhl0E9lMo2dODO4sc0tYCLFcc8ddH0Wl1qkqZ9F6PY42Vga8jrGjj9+33h28wvc0WrWVKD+9+58X434RLTTebGrxP/wCfg/h6MZdYNCBYr1KPnGyc5PFCSQm2S0oaBFzSsmi07CUlF8jTdbJmJLX2Q1Y1wL8WmzOjZ2l58BYf1Fcup4SRvi5dmzDGrm/CbeY/oGaHw8ytMvCSIhy2w5o1gaGUxoAWVwQAtkcgCyldqgB7ROQA2hKAGDCgDPWi4QBw2OUmpQBylRTWKAJphYoA63Aa0tIQA6xzovT4gzMRkmt7M7Rr3PH3x68isMunjk+fqer4f4vn0bpcw84v+PQ+QdKuhtTSk9ZGS3hMwF0RHPMPd7jZcOyeN00fULVaXWwvHLn0fD/3+RxM8Vl0RlZ5OfC4soaVfZy3tGNE94OjXHuaVlPFfkd+m16xvmS+o7dA5zLuY8DmWOA87LkcJQfR9Dj1GDVR2qSv5oRVtIWldOPJZ4ms0bgzARZb2eW00WxS2UuJrjyuIypMQLSDfUag8QRxWEsdO0eth1trbLlPtH1TCpzJDHId3saT321X0+CbnjjJ90fAazHHFqJwh0m6+RuiarkznRcI1G8raSGo3AohqShiBmS6J7M7orFapkiasfeZ38Iawf1H4rh1DudHThVRHGHNs3wUpW0ir4bH+Gj2O8/2RnfvULF0XSNWJoUGNACbEmaoASzoA9Tu1QA+oHIAc05QAyZsgCmo2QBzGLx7oA5Wsi1QBiyoAYUMtigDsMGr7WQB1MMgeEAcl0p6JskBc1jb/wAoulSL9pL1Z8rxbCDGT7NvBMm2xRmLSgQ+wLpC+Jw105cEAuDo8QwKmxJmaHJDUW90WbDKf4gPdd2jx5jly6ZPmHDPd0PjU8f9vUe9D9V8vVfD6HzDHcAlp3lksbmO5OFrjm07OHaFgpuLqSo9bJp8eWPtMMlJfD/3AkfHZbKVnmzxuJDb7DfgON06sndtPt+HUnVRRx/gY1t+0NAJXvY47YqPofK5Z75uXqzcxiJMUUWhZlhWRTFYJWgrNTboEWb7oXAmczRuzlz/AMbyR3E3+Fl58num2dS4idJC2zQtcSuZM/ujujNmgdixyO5NlxVJGkhQUBZACzE4eKAOYq0AZ4n6oAeYdIgB/SO1QA2YNEAVzjRAHP4mxAHLVsaAFr2oAKJ1kAN6CpsgDqsLxDZAHQxShwQBz/SLo22UEgaoA+VY90edGTogDmZIi0oA3YbijoyCCUAfTejvSyOdghqWte06We0OHkUmk+yoTlB3F18jTi3+HtHO3PDFGL62aMvwU+zj6G/9Zn85s4x/QNkM7HGOwa8Ovc29k3HHmFpixx3ozyarK4tNnTZV6dnnVQbSpkUFZCBnlVCIunRJoiTaEmDismSGR3HKQP5neyPUhZzdRZUVbE+FxaMHj8lwR9TqZ0bGX+C3xOk2Z5O0hnCVymxsCAK5WoAwVuoQByOImxQBgZJqgBzh8yAOiw+XUIA6KLZAEStQAkxGJAHMV8SAE8zUAUIA0QyWQA3oquyAOlw/EO1AD6nqA4IAyYtg7Jmm4F0AfMOkvRQsJIGiAOHqqQsKAPUtSWFAHddGelzo7AnRAH0OnxCGrjLSQCRvxB4FOMtrsTVqhFWUD4zZw7nD3SOwrvhkUlwc0otdlBhKq7EG2LmEWLsmS3BNWHBVZWIZwQW1KzcgQn6WSewxg++8afwtF/iWrHPL3TTEveKsNZ7XcLeS5l0bvseNGVmY8T87LXrGZ9zNNNLdc5sMIygC8t0QBiqotEAcXjcdiUAI81igBhRToA6HC59QgDsKR9wgDQ5qAF1bDdAHM4jToAQVMSAMDwgCGuQBphmsgBrSVdkAPqDEe1AHQ0lYCgC2qpWyNsQgD570p6J2u5oQB86rsOLDsgDNG4tKAHmFYw6MixQB3OG9KA9mSTUdvA8CE4unYmrQxeAF2o5wHEKkhGZ7r7LVIhlaqhG2pqOrZndfLcDTiSbaLCeSEey4xlI57FagS1YiH+y0ZuQe+zreWRcuaak+DfHFrs6TDsNjaLulGu+rR81nuLouqJWShrYHCRgHvNIczMNLFw0v2dqdykqFwmTS0z27tPofgltYbkMorjdKirNbEgAmj0QBxuPQalAHK1AsUAUNqbFADnCsR1CAO8wisBAQA8YboACWO6AEuIUiAOZr6VACWeJAGVwQBDXIA0RSoAY01VZADuhr+1AHRUVddADB7Q8WKAOL6TdGA67mhAHzrEcILCdEALDEQgDZhrnOkYwfee1vmQE0rdCfR9SMBOt16FpHNVlXUknUqrRJe2G3BTusdUEAOSLYWJukdaYogHZbkhseYXaHb5rAa23UZtiV1yyse5ur4QjpSJJJJPezO9/LbOTu+3C9r24XsuOlu4N+a5OloIbhreZ17tvmr7lQukPqamaxoY2zWgWa0DQBb9dGJohBG+yTGW5kqAqFVZDxpjUwxVg72+ah4vQpZBdiGHmX3S3xv9FDxtFb0c9VdEp3e6Y/1n6KdjHuQsl6F1HOIfnd/wCqr2bFvQdN0UmadZI/DMfkE/YsXtEdNhmGyMt7QPddL2T9R7zo4Z8ujilsY96NkcgdsQVLTXY00yueG6QxHiFCgDmq6jsgBPPBZAGVzUAQCgC+ORAG2nqEAOaKtsgDo6CvugBvcPCAOcxvAA+5AQBweK4CWk6IAo6M4d/mml2zA53jaw9XBa4VciMjqJ3/ANobawXXsZzbynrLbC/gq2itktc88EUkHLLeofyPmp3RHT9BZibYywySsD+qa9zc1y29r+7sdhujJBVbHGTujnsGh9lvbquFep0s6zC2Xd3D/vxWkPvEz6HES2Zmi8WUgC9vJCGZ6mIkaD5KosiRhc626sVhsnKKQJlzKk8FO1DTNQkDh287aKKaK7Mc0dirTJL4ZTvfwCloqyWOJJKTAujgedbWUtoaTN8d2j2iSeWiydNmibK3uDuCHAN4sr8OvsFNMrcjnK7DXD7rv0lKh2JKintugDG4IAgFAFsb0AbYJ0AOKKrsgDpMOrkAOGuDggBdiGGNeNkAc+3Bix5LRuLeoW+nklLkyyq0bYMMeeAHeumWaJisbNUVBbc+SzlkvopRSAbC1rrlybk2uEHCDM7eBd5KdrC0c30saG01vvSPYweeY+jT5p5cj20OEVZiw6OwHgFyI3Z02DRizjzt/wB+C0gRMYTwG1wtYyM2jM2UjQrSrJssbOlQ7DMtwkkFmGdoVolleTROxBR32SYzQGEf22UWmUet2oAtiZZS2NGiMdihlI0Bx5qaKsAyp0Jssa5IAyQlYEFwTAx1Mp4LSKJZhyZr8e+y1pehHJX1Lb2s097QhxVXQbmbBh7batYfyN+iwdGiskUEf7uP/jb9FNIds9/+fH+7Z+kBHAckx0jQdG27k3tFcjbEbbLNpFKTLxMOKVFbj2UXuLI6H2SJhyTIspna0jeyuMmiWkxbJSNBuTddCm2ZOKDEjUUwv4nFdJaovkhjP3Q6Q959lvwd5rPUJJ0jTDfmX4e3S/euc2OtwulvG24PE3Hfb5LSMqRm+WM3aaJLkdmGenvwWsZUZtWZZWZd1onZL4KmzjYlVtJtEWaNQfAhHI6LWgHcKHwUaGU45KNzHSLRCOCncPon7KCjeFEiHKjdY6CD0gDzhAGWV/JUkJgMlKbiCJfIUlELBEpOllWwW4MNJ0RSQWGyIDdS5MdHjStve6re3wKkiXS2U7B2XUziRqFM1THEl26W0LJyqBklqBgFAjwumBP2d55DvTuKDa2ScPJ+96JrIl5D2FMuFO4OHiLLSOZeaJeL4lJwuTs81ft4k+yZ83lfmnkdwbZg/KNfW6y1MryMvCqidBRssB4LE0OioK4gAcgAuqWFUc6nyNOszbrCqNLsIaJgZ5jfkqXAnyYpaVvCy0WRkbUZjT2V7xbTXC23/wAWbZSRoaVDKCDkqAuYUhkudogCjKE7FQJbdUmiXYT4wjkZXkCXIWAYgmmwIAI2VprzJaPNzKm4ipl2tlnSsqwGtuddEdB2WmAdqW5jotYyylsKLHuHJTTKKymIsYwqWUgupSHRdHHZKxpB3SHZWd90yQwUDTJukOz45hMJeLnTM4vP5jdOTt2CVI6eCM3DVUPvKxS6Y3o4LbrryZL6OaMa7GjJguZmpD5uSEgMM5K3gQ0UMiuFbZNHo73sDdJpVbBM2tY4brBteRorCCRRBZ2ppk0Q3vV8El4BUcFBiNTY6CypWMnIiwoH7OE97CjzaUJ+0YtqCMAS3j2kNjQxJB5EhgkIsCWuTYFckoVJMTaIjlbxQ4sSaNAIOyjkq0GO9IYYclQybpAeQALigAesQIjrEAfM8HisB4JGh0eHt/aX5Nv8vmrh2RPoZPfdbJGdggHgqSRLss6o8SjgAxBzUt0UGIgdNktzQUAKUN1vdU5uQkkgnzjipUGOy9jQQofDGugciXKGR1aNzCixqmwLWuQMO6ABKAPXTAglIASUARnQI91qYWR14T2sNwLqhqraxORjqRm1adVrDjszlyZfaHP5Lf3WZ8mlkjrbrJxVlpljai3ap22PdQbaoJOA95oZVLJxLUiz7QFFDsrfOEUOyozp0KwPtCdAcThewWZqdFhe7u4fNXAiRvkC1RD6K2rREM8DqrMy+MrORog3LIopKtdC8z3FUuheZvaNFi+zTyK27pvoldhrMogoA8gA2lABIGiEwIKABKQAFMRRIrRLM0hW0SGZ3lapGYLSqokNx0SSGeBSfYwQdVRIQUspFjSspFlrSs2WiwKWWeKlAUl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1" name="AutoShape 14" descr="data:image/jpeg;base64,/9j/4AAQSkZJRgABAQAAAQABAAD/2wCEAAkGBxQSEhUSEhQUFhUUFBQUFBAUEBQUDxQPFBQWFhQUFBQYHCggGBolHBQUITEhJSkrLi4uFx8zODMsNygtLisBCgoKDg0OGhAQGiwkHCQsLCwsLCwsLCwsLCwsLCwsLCwsLCwsLCwsLCwsLCwsLCwsLCwsLCwsLCwsLC0sLCwsLP/AABEIAMIBAwMBEQACEQEDEQH/xAAbAAACAwEBAQAAAAAAAAAAAAACBQEDBAYAB//EAEAQAAEDAgQCBwUFBgYDAQAAAAEAAgMEEQUSITFBUQYTYXGBkaEiMrHB0RRCUoKSI1NicrLhByQzQ5PwFtLxFf/EABsBAAMBAQEBAQAAAAAAAAAAAAABAgMEBQYH/8QANBEAAgIBBAADBQcEAwEBAAAAAAECEQMEEiExBUFREyJhcZEGMkKBobHBFCPR4TNS8KIV/9oADAMBAAIRAxEAPwDoJGr0kczKnhUJ0QJEUFlMpumkKzDWy9WxzyPdBNuaJS2psIq3RXQ1byMz4Xlm5cBew55Qcw8lw/1E7s6PZotkcN2m7SLtPNpXbjmpxtGMo7XTMssy2SM7M73KkhdgFMQKAIKBkIDouYdFLGVoAAqhAkoBkBAEkJBR5r0NAEHJUOwi5FARdPoAgEgJCdiDYxKwJTQiGhMRYwJMaNLGqRmlllAy4FIZOZAcm7rFFF2A8XQuAfJV1JVWTQJTBCCvqqhzurLY2iUFoyvLpWjQOfrpYA8t3BcE8mdcSiufjyvieqsOipuE5NqnyqTfobsPwMw2fTue2UG/tOJik7JL8+fBcMsLXMXz+52YvEIy/tZ4p436LmPxXy/UA1Qku5oyi7vY4tJJJae4r19I4Sxpx/P4P0PG1uDJgzOE/wAn5NeTXwZS5q60cZUQmAJCYAlAAlAIgoH5BxpMaIIQDLcumygZRIzl4q0ySuyYEFAHrIA8EgJJQB66YmG0pDsva1SFBHvQgPBqdiPWTsRYxJga2jRSWWxpMCXA3QgDSFZocEigmyWSodkiXmk4jTMk8narSIYtp8Naajri5xcbAAn2GsaNgOOuuvNcepxpPd5s68eduCxpcL9TsJLNiJPBpJ8Bf5LCEdzS9R3Ss+TVo6qQtiJaAGjRxvsNL8fFefq/7GoksTa66+R9v4Xeq0EP6hKXfa8rdAtxmYfeB72j5KoeI515380YZvA9HLqNfJsL/wAhfxaw91x810x8VyecV+p5+T7PYPwykvoSzpKb6xt/UVb8Vn/1RivAMTde0f0GdNirH7jKfNvn9Vvg8UxTe2fuv9PqYav7OanFHfh9+Pw7+nn+Vmuy9Q+ffDBIQB4aICwwVIAOcmkMta64U9BYZYHC21krodWeipWncn+6HJhSM00djYbeqtOyWitMD1khBBqLH5BAJAE1yKFYYQAYKBBhqBhsagRpaVLRdmiJSwLOrSsKDyphwVukKdCsqL1VBZDnooOyh6oRpwtl3+i8/Vy96jowrixvjMloT22A8T9GqdNG8i+BeV1D5nyusfme883HyvYL5/UZN+aUvVs/TNDg9lpceP0ivrXP6mV7VmmaziZpQtInHlVGRxsVqkefKVM2UlQspwPR0uprgfYfXZdHXLeQ3HaPoujSeIT072y5j6enyMfFPA8OvXtMdRyevk/n/kdQMbJqx7T2EgO8RuF9Di1eLIrjI+C1Phuq00tuWDXx8vr0ena1mr3xt75GgepWrzQXbOaOGb6i/oYn49TjQyt8A539IWMtVhj+I3jos8uokNxamdtLr/I4fEKVrsP/AGNP/wAvU1xD9UWRTtPuOB7iD6Lohlx5PutM5smnzYv+SLXzRvp4C+3K+pTk6M0MHQNYN1ndlMUVJBNwtokMzqiQgEgDFkmOjwQB4BMQQQIsagC5oSGG1Ai1qQ7LmOCVDC61LaFnusKdCsIlCGA5qYgSmBHV3RuCjZgzNz3/AEC8vK902zsgqiT0rnyR/wAoc7xa2w9SVpilsxzyeiNceL22fFi9Wv3PmgXy5+pWesmFWUzRqos582OxbUMsumLPGzwplUb7KmjCE9rGVJVLnnA9jS6r1NzmhwWHMWeo0ssRNW0tiuzHOz53WaVxZhIWx5bTTLI5FLRtjyUbYJ1jKJ6WHP5MfYbjcsezrj8LtR57haw1mfH52vjyGbwrR6lcx2v1jx/r9By3HWyCzhlPO92+fBelp/FMUnU/df6Hz2t+zOoxrdhe9enUvp5/l9DS+2XTXt0Oi9aLUuU+D5qcZQbjJU/MzWVkdEJiJSGTZABAIEGAgCxiQy3MgCWuTEECgVhgooYQRQiUAaLqSiLIEWBimykVSiwJ5D1SlKotjiuRlg8VgPPwC8uzsryEfTuezDrqcrPEnMfS6epls0jXr/7+D0vBcftPEE/+qb/hfucKCvAZ9+mGCpNUyS1FlONmKshW0JHm6vCLJGWXQmeLODTIbJZNqyY5HE30VZY6rDJjPU0etp0xlIwPC503FnszhHNET1dLZdcMlnz2q0jgzEW2W1nnONBMek0XCbRsgnWUonoYc9DGCW655RPXw5rGFJVuZtqOLD7p+i10+ry4H7j49PIx1/hen10f7i97yku/9/JjluJRPAFgw/hPyPFe/pvEcWXhun8f8nwniHgGq0ruK3R9V/K7X7E2XpJnhtVwyqWoYz3nNHe4D0WcssI/ekl+Zpjw5J8Ri3+RUMWhJtnB8HW87WWD1uBPmR2Q8J1klcYP6r/JtjN9Rr8F0xkpK10cM4ShJwkmmu0/IMKiAwEAGAgAgECLAEAEAmAYakAWVAi2ykoJoQNFsYUMpFdbsBzIHlr8lhnlUDTGuRtRMszwA8z/AHXCdUezhunlTdzG83Od5WDfiVHibqEIfme39moXPLk+S/n+Ecq0rxj7BMMOSotSLmFQzpi7PSMuhOhTgpIW1VOumEzx9TphdKyy3izyMuNoqa+ytqzCM3FjSgrbaFc2TEe3otdXDGjmh4XMm4s9uUY5oimrpLLphks8LVaNxZgc2y3TPLlGjzXIaCMqNlPMspRPQwZ6GsEl1yyVHuYMqki14Uo3kjBUhbwkzytTBd0L3Bbo8ufZdTu1UzRvp5Uzp8HrABlcbDcE7A8R2Ls8N1kcTePI+PI4/tB4TPUxjqMEbklUku2vJ/Fr9vkNH10TfekYPzt+q9z2+JfiX1PjFpM91sl9GZJOkdODbPf+VjiPOyylrcK8zePhuol+Gvm0OYjmAI1BFwew6hdSkmrOFxadPstLCmINoQAQCBBtakIPKgZa6NKyqCjCTGjJimKMgAzBzib5WMbdxtv8QuXPqI4qTu36Hfo9Bk1KlKLSUe23QkmxSepc0UrcoaPbdKBcPOzQNdbC/wCYLizah5l/b49bO2Ojx6XJWod2k1XmmMI8VrKcf5hjZGfecwWc3gDw08PFcntcuJpzVx+B6ePR6DWJx08nHJ5KXT/f9/yOW6SVYllu03a1oaDwvqT8fRTr88c2W4Pij0PB9Fk0unccqqTbb/YVgriPXTBLkUTu5L2PUNHVCZexyho6YysiRl0J0KeNSQvqqZdEJnkanSiiZliuqLPAzQcWDG+ybVkwm4sa0NZbRcuTGe7otZXDGpAcFzcxZ7bUcsRXWUll048h4mr0m3lC17bLoTPInGmeY5DQozoYUk6wnA9bS6imNmOuFytUe9CW5GaqYtIM49TAVyhdUTw8qpgxu1Q0TjlTHFG+4XJNUz6DSz3Rox18Oq1xSODXYebFrwulHjSVH2OmiDI2C1yGNB8AF9FC9qR8dkrc38Q3R8T5KkyKsryBXZATWIEXspyk5IdGkU/NZ7zTaE5XRFlL2qh2LcXmlbE4wtzSaBjf4iQLnsGp15LPK5Rg3BWzXTqEsiWR1HzKejFM5rR1gGfN7Vjmu4HUl3Ek6ntK8tpp1LvzOyclJ+6+PL5DrHKUSRGNxIBy3ymxtmBIvyIbbxWkMSyz2vqiVnlgj7SPd8Hy3EKdzHuBa4AOcGlzSLtvpv2WXi5IKM2l1Z99p8/tscZNptpXXrRluszcAlUZN8hh6mjRTo0RPUSR1YshoaVmdadnnsummEoJoT11MurHM+f1ulp2LHssulM8WUKYUb7JNWVjm4sbUNVwXLkxnvaLV+TGTmhwXOuGezKKyRFNbTWXVjnZ4Os0u1i5wsuhM8eUaYUUlkmjTHkpjehqFyZIHv6PUXwzbM24WUXR6OWO6ImqmWXXBnz2phTMoK0o4d1M30M9isMkT1dFnpjGojzBYRdM9bPjWSNio0uZ7W/icG+ZsuzG7aR87qcexNn2eSG2q+jT8j4RorOqroXBLaRL2gthdHAApc7KUEi2ymx0QqFwVkLoMCshAyuQaE8Br5IboKsHCGe726nvOq8i7dncuEMKyEuLWgE3OvYB7OvqunT8bpmebnbEYyR8/JcZunXQvqcJgf78MZ742387KHCL7RtDVZofdm1+YoqOjFKf9lo7i4fAqfYw9DdeJapfjZil6I0vBrh3SO+aX9PA1Xi+q9V9D0PQinds+Vvc5p+LVD0sGb4/HdRHtJhz/wCHElrwzNdybI0sP6hf4LCejf4Werp/tLDrLBr4rk53Fej9TTf60Tmt/eAZo/1t0HiuSeGcO0fQaXxHTan/AI5pv06f0YonjuFMXRvmxKaE1XT2XXCdnzuq09Mwlq3s8xxothfZTJG2Ke1jiiqFx5IH0Wj1NqmbJYw4LKLo78uNZIiSsp7FdmOdnzer07izCVueY+GX081iolGzpwZtrHlJPmC4pxpn0+lzrJGmU18HFXikc2twcWhNILLrR87kVM9FJYokrHiy7WOqGpuLFceSFH0ej1KkqZqihAkjcdg9hPcHC6eHJUlfqGu02/FLb6P9j6pO0E24ea+qj6n5W/QpDAToTf0WhNFwuO3tChxTKTaCzqdtFWSkIhUI0VjNVrB8GTB+yggWPzRuoNpmxSHJE7W5dZoFre8QD6XWOafus0xx5PYczXw9Fwx9TqZ0VGz2e0/LRX1Al8zBljWJZlcxAGKoFkAZXoAsozqgDoKORADaF99DqDuDtZAJ1yjmukf+HtPUAvgtBJ/CP2Lj2s4d48iuTLpIy5jwz39D9oM+D3cvvx+Pa/P/ACfLsf6FVcF80JcPxxftGny1HiAub2OSHaPcfiWj1MfdnT9Hx/o5Gow2QH/Tk/43fRbRv0PNzPHf3l9UBHhcx2jd4i3xWm2T8jkefFH8SGlDgM52aB3vCiWCTN8XimHG+/0HrOjVWG5upc4DjGQ8/pBv6LlyabIvI97SeNaTJ7rnT+PAnq6e9xbUaEHcEcCsoSaZ6GowrJG0IamGxXbCVnzGpwOLMt7LU4ro2UlTYrGcLPQ0upcGO4pA8LjacWfSY8kc8KFdfTWXTjnZ4mt0ri7FrtF0dnjPhl0E9lMo2dODO4sc0tYCLFcc8ddH0Wl1qkqZ9F6PY42Vga8jrGjj9+33h28wvc0WrWVKD+9+58X434RLTTebGrxP/wCfg/h6MZdYNCBYr1KPnGyc5PFCSQm2S0oaBFzSsmi07CUlF8jTdbJmJLX2Q1Y1wL8WmzOjZ2l58BYf1Fcup4SRvi5dmzDGrm/CbeY/oGaHw8ytMvCSIhy2w5o1gaGUxoAWVwQAtkcgCyldqgB7ROQA2hKAGDCgDPWi4QBw2OUmpQBylRTWKAJphYoA63Aa0tIQA6xzovT4gzMRkmt7M7Rr3PH3x68isMunjk+fqer4f4vn0bpcw84v+PQ+QdKuhtTSk9ZGS3hMwF0RHPMPd7jZcOyeN00fULVaXWwvHLn0fD/3+RxM8Vl0RlZ5OfC4soaVfZy3tGNE94OjXHuaVlPFfkd+m16xvmS+o7dA5zLuY8DmWOA87LkcJQfR9Dj1GDVR2qSv5oRVtIWldOPJZ4ms0bgzARZb2eW00WxS2UuJrjyuIypMQLSDfUag8QRxWEsdO0eth1trbLlPtH1TCpzJDHId3saT321X0+CbnjjJ90fAazHHFqJwh0m6+RuiarkznRcI1G8raSGo3AohqShiBmS6J7M7orFapkiasfeZ38Iawf1H4rh1DudHThVRHGHNs3wUpW0ir4bH+Gj2O8/2RnfvULF0XSNWJoUGNACbEmaoASzoA9Tu1QA+oHIAc05QAyZsgCmo2QBzGLx7oA5Wsi1QBiyoAYUMtigDsMGr7WQB1MMgeEAcl0p6JskBc1jb/wAoulSL9pL1Z8rxbCDGT7NvBMm2xRmLSgQ+wLpC+Jw105cEAuDo8QwKmxJmaHJDUW90WbDKf4gPdd2jx5jly6ZPmHDPd0PjU8f9vUe9D9V8vVfD6HzDHcAlp3lksbmO5OFrjm07OHaFgpuLqSo9bJp8eWPtMMlJfD/3AkfHZbKVnmzxuJDb7DfgON06sndtPt+HUnVRRx/gY1t+0NAJXvY47YqPofK5Z75uXqzcxiJMUUWhZlhWRTFYJWgrNTboEWb7oXAmczRuzlz/AMbyR3E3+Fl58num2dS4idJC2zQtcSuZM/ujujNmgdixyO5NlxVJGkhQUBZACzE4eKAOYq0AZ4n6oAeYdIgB/SO1QA2YNEAVzjRAHP4mxAHLVsaAFr2oAKJ1kAN6CpsgDqsLxDZAHQxShwQBz/SLo22UEgaoA+VY90edGTogDmZIi0oA3YbijoyCCUAfTejvSyOdghqWte06We0OHkUmk+yoTlB3F18jTi3+HtHO3PDFGL62aMvwU+zj6G/9Zn85s4x/QNkM7HGOwa8Ovc29k3HHmFpixx3ozyarK4tNnTZV6dnnVQbSpkUFZCBnlVCIunRJoiTaEmDismSGR3HKQP5neyPUhZzdRZUVbE+FxaMHj8lwR9TqZ0bGX+C3xOk2Z5O0hnCVymxsCAK5WoAwVuoQByOImxQBgZJqgBzh8yAOiw+XUIA6KLZAEStQAkxGJAHMV8SAE8zUAUIA0QyWQA3oquyAOlw/EO1AD6nqA4IAyYtg7Jmm4F0AfMOkvRQsJIGiAOHqqQsKAPUtSWFAHddGelzo7AnRAH0OnxCGrjLSQCRvxB4FOMtrsTVqhFWUD4zZw7nD3SOwrvhkUlwc0otdlBhKq7EG2LmEWLsmS3BNWHBVZWIZwQW1KzcgQn6WSewxg++8afwtF/iWrHPL3TTEveKsNZ7XcLeS5l0bvseNGVmY8T87LXrGZ9zNNNLdc5sMIygC8t0QBiqotEAcXjcdiUAI81igBhRToA6HC59QgDsKR9wgDQ5qAF1bDdAHM4jToAQVMSAMDwgCGuQBphmsgBrSVdkAPqDEe1AHQ0lYCgC2qpWyNsQgD570p6J2u5oQB86rsOLDsgDNG4tKAHmFYw6MixQB3OG9KA9mSTUdvA8CE4unYmrQxeAF2o5wHEKkhGZ7r7LVIhlaqhG2pqOrZndfLcDTiSbaLCeSEey4xlI57FagS1YiH+y0ZuQe+zreWRcuaak+DfHFrs6TDsNjaLulGu+rR81nuLouqJWShrYHCRgHvNIczMNLFw0v2dqdykqFwmTS0z27tPofgltYbkMorjdKirNbEgAmj0QBxuPQalAHK1AsUAUNqbFADnCsR1CAO8wisBAQA8YboACWO6AEuIUiAOZr6VACWeJAGVwQBDXIA0RSoAY01VZADuhr+1AHRUVddADB7Q8WKAOL6TdGA67mhAHzrEcILCdEALDEQgDZhrnOkYwfee1vmQE0rdCfR9SMBOt16FpHNVlXUknUqrRJe2G3BTusdUEAOSLYWJukdaYogHZbkhseYXaHb5rAa23UZtiV1yyse5ur4QjpSJJJJPezO9/LbOTu+3C9r24XsuOlu4N+a5OloIbhreZ17tvmr7lQukPqamaxoY2zWgWa0DQBb9dGJohBG+yTGW5kqAqFVZDxpjUwxVg72+ah4vQpZBdiGHmX3S3xv9FDxtFb0c9VdEp3e6Y/1n6KdjHuQsl6F1HOIfnd/wCqr2bFvQdN0UmadZI/DMfkE/YsXtEdNhmGyMt7QPddL2T9R7zo4Z8ujilsY96NkcgdsQVLTXY00yueG6QxHiFCgDmq6jsgBPPBZAGVzUAQCgC+ORAG2nqEAOaKtsgDo6CvugBvcPCAOcxvAA+5AQBweK4CWk6IAo6M4d/mml2zA53jaw9XBa4VciMjqJ3/ANobawXXsZzbynrLbC/gq2itktc88EUkHLLeofyPmp3RHT9BZibYywySsD+qa9zc1y29r+7sdhujJBVbHGTujnsGh9lvbquFep0s6zC2Xd3D/vxWkPvEz6HES2Zmi8WUgC9vJCGZ6mIkaD5KosiRhc626sVhsnKKQJlzKk8FO1DTNQkDh287aKKaK7Mc0dirTJL4ZTvfwCloqyWOJJKTAujgedbWUtoaTN8d2j2iSeWiydNmibK3uDuCHAN4sr8OvsFNMrcjnK7DXD7rv0lKh2JKintugDG4IAgFAFsb0AbYJ0AOKKrsgDpMOrkAOGuDggBdiGGNeNkAc+3Bix5LRuLeoW+nklLkyyq0bYMMeeAHeumWaJisbNUVBbc+SzlkvopRSAbC1rrlybk2uEHCDM7eBd5KdrC0c30saG01vvSPYweeY+jT5p5cj20OEVZiw6OwHgFyI3Z02DRizjzt/wB+C0gRMYTwG1wtYyM2jM2UjQrSrJssbOlQ7DMtwkkFmGdoVolleTROxBR32SYzQGEf22UWmUet2oAtiZZS2NGiMdihlI0Bx5qaKsAyp0Jssa5IAyQlYEFwTAx1Mp4LSKJZhyZr8e+y1pehHJX1Lb2s097QhxVXQbmbBh7batYfyN+iwdGiskUEf7uP/jb9FNIds9/+fH+7Z+kBHAckx0jQdG27k3tFcjbEbbLNpFKTLxMOKVFbj2UXuLI6H2SJhyTIspna0jeyuMmiWkxbJSNBuTddCm2ZOKDEjUUwv4nFdJaovkhjP3Q6Q959lvwd5rPUJJ0jTDfmX4e3S/euc2OtwulvG24PE3Hfb5LSMqRm+WM3aaJLkdmGenvwWsZUZtWZZWZd1onZL4KmzjYlVtJtEWaNQfAhHI6LWgHcKHwUaGU45KNzHSLRCOCncPon7KCjeFEiHKjdY6CD0gDzhAGWV/JUkJgMlKbiCJfIUlELBEpOllWwW4MNJ0RSQWGyIDdS5MdHjStve6re3wKkiXS2U7B2XUziRqFM1THEl26W0LJyqBklqBgFAjwumBP2d55DvTuKDa2ScPJ+96JrIl5D2FMuFO4OHiLLSOZeaJeL4lJwuTs81ft4k+yZ83lfmnkdwbZg/KNfW6y1MryMvCqidBRssB4LE0OioK4gAcgAuqWFUc6nyNOszbrCqNLsIaJgZ5jfkqXAnyYpaVvCy0WRkbUZjT2V7xbTXC23/wAWbZSRoaVDKCDkqAuYUhkudogCjKE7FQJbdUmiXYT4wjkZXkCXIWAYgmmwIAI2VprzJaPNzKm4ipl2tlnSsqwGtuddEdB2WmAdqW5jotYyylsKLHuHJTTKKymIsYwqWUgupSHRdHHZKxpB3SHZWd90yQwUDTJukOz45hMJeLnTM4vP5jdOTt2CVI6eCM3DVUPvKxS6Y3o4LbrryZL6OaMa7GjJguZmpD5uSEgMM5K3gQ0UMiuFbZNHo73sDdJpVbBM2tY4brBteRorCCRRBZ2ppk0Q3vV8El4BUcFBiNTY6CypWMnIiwoH7OE97CjzaUJ+0YtqCMAS3j2kNjQxJB5EhgkIsCWuTYFckoVJMTaIjlbxQ4sSaNAIOyjkq0GO9IYYclQybpAeQALigAesQIjrEAfM8HisB4JGh0eHt/aX5Nv8vmrh2RPoZPfdbJGdggHgqSRLss6o8SjgAxBzUt0UGIgdNktzQUAKUN1vdU5uQkkgnzjipUGOy9jQQofDGugciXKGR1aNzCixqmwLWuQMO6ABKAPXTAglIASUARnQI91qYWR14T2sNwLqhqraxORjqRm1adVrDjszlyZfaHP5Lf3WZ8mlkjrbrJxVlpljai3ap22PdQbaoJOA95oZVLJxLUiz7QFFDsrfOEUOyozp0KwPtCdAcThewWZqdFhe7u4fNXAiRvkC1RD6K2rREM8DqrMy+MrORog3LIopKtdC8z3FUuheZvaNFi+zTyK27pvoldhrMogoA8gA2lABIGiEwIKABKQAFMRRIrRLM0hW0SGZ3lapGYLSqokNx0SSGeBSfYwQdVRIQUspFjSspFlrSs2WiwKWWeKlAUl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2" name="AutoShape 16" descr="data:image/jpeg;base64,/9j/4AAQSkZJRgABAQAAAQABAAD/2wCEAAkGBxQSEhUSEhQUFhUUFBQUFBAUEBQUDxQPFBQWFhQUFBQYHCggGBolHBQUITEhJSkrLi4uFx8zODMsNygtLisBCgoKDg0OGhAQGiwkHCQsLCwsLCwsLCwsLCwsLCwsLCwsLCwsLCwsLCwsLCwsLCwsLCwsLCwsLCwsLC0sLCwsLP/AABEIAMIBAwMBEQACEQEDEQH/xAAbAAACAwEBAQAAAAAAAAAAAAACBQEDBAYAB//EAEAQAAEDAgQCBwUFBgYDAQAAAAEAAgMEEQUSITFBUQYTYXGBkaEiMrHB0RRCUoKSI1NicrLhByQzQ5PwFtLxFf/EABsBAAMBAQEBAQAAAAAAAAAAAAABAgMEBQYH/8QANBEAAgIBBAADBQcEAwEBAAAAAAECEQMEEiExBUFREyJhcZEGMkKBobHBFCPR4TNS8KIV/9oADAMBAAIRAxEAPwDoJGr0kczKnhUJ0QJEUFlMpumkKzDWy9WxzyPdBNuaJS2psIq3RXQ1byMz4Xlm5cBew55Qcw8lw/1E7s6PZotkcN2m7SLtPNpXbjmpxtGMo7XTMssy2SM7M73KkhdgFMQKAIKBkIDouYdFLGVoAAqhAkoBkBAEkJBR5r0NAEHJUOwi5FARdPoAgEgJCdiDYxKwJTQiGhMRYwJMaNLGqRmlllAy4FIZOZAcm7rFFF2A8XQuAfJV1JVWTQJTBCCvqqhzurLY2iUFoyvLpWjQOfrpYA8t3BcE8mdcSiufjyvieqsOipuE5NqnyqTfobsPwMw2fTue2UG/tOJik7JL8+fBcMsLXMXz+52YvEIy/tZ4p436LmPxXy/UA1Qku5oyi7vY4tJJJae4r19I4Sxpx/P4P0PG1uDJgzOE/wAn5NeTXwZS5q60cZUQmAJCYAlAAlAIgoH5BxpMaIIQDLcumygZRIzl4q0ySuyYEFAHrIA8EgJJQB66YmG0pDsva1SFBHvQgPBqdiPWTsRYxJga2jRSWWxpMCXA3QgDSFZocEigmyWSodkiXmk4jTMk8narSIYtp8Naajri5xcbAAn2GsaNgOOuuvNcepxpPd5s68eduCxpcL9TsJLNiJPBpJ8Bf5LCEdzS9R3Ss+TVo6qQtiJaAGjRxvsNL8fFefq/7GoksTa66+R9v4Xeq0EP6hKXfa8rdAtxmYfeB72j5KoeI515380YZvA9HLqNfJsL/wAhfxaw91x810x8VyecV+p5+T7PYPwykvoSzpKb6xt/UVb8Vn/1RivAMTde0f0GdNirH7jKfNvn9Vvg8UxTe2fuv9PqYav7OanFHfh9+Pw7+nn+Vmuy9Q+ffDBIQB4aICwwVIAOcmkMta64U9BYZYHC21krodWeipWncn+6HJhSM00djYbeqtOyWitMD1khBBqLH5BAJAE1yKFYYQAYKBBhqBhsagRpaVLRdmiJSwLOrSsKDyphwVukKdCsqL1VBZDnooOyh6oRpwtl3+i8/Vy96jowrixvjMloT22A8T9GqdNG8i+BeV1D5nyusfme883HyvYL5/UZN+aUvVs/TNDg9lpceP0ivrXP6mV7VmmaziZpQtInHlVGRxsVqkefKVM2UlQspwPR0uprgfYfXZdHXLeQ3HaPoujSeIT072y5j6enyMfFPA8OvXtMdRyevk/n/kdQMbJqx7T2EgO8RuF9Di1eLIrjI+C1Phuq00tuWDXx8vr0ena1mr3xt75GgepWrzQXbOaOGb6i/oYn49TjQyt8A539IWMtVhj+I3jos8uokNxamdtLr/I4fEKVrsP/AGNP/wAvU1xD9UWRTtPuOB7iD6Lohlx5PutM5smnzYv+SLXzRvp4C+3K+pTk6M0MHQNYN1ndlMUVJBNwtokMzqiQgEgDFkmOjwQB4BMQQQIsagC5oSGG1Ai1qQ7LmOCVDC61LaFnusKdCsIlCGA5qYgSmBHV3RuCjZgzNz3/AEC8vK902zsgqiT0rnyR/wAoc7xa2w9SVpilsxzyeiNceL22fFi9Wv3PmgXy5+pWesmFWUzRqos582OxbUMsumLPGzwplUb7KmjCE9rGVJVLnnA9jS6r1NzmhwWHMWeo0ssRNW0tiuzHOz53WaVxZhIWx5bTTLI5FLRtjyUbYJ1jKJ6WHP5MfYbjcsezrj8LtR57haw1mfH52vjyGbwrR6lcx2v1jx/r9By3HWyCzhlPO92+fBelp/FMUnU/df6Hz2t+zOoxrdhe9enUvp5/l9DS+2XTXt0Oi9aLUuU+D5qcZQbjJU/MzWVkdEJiJSGTZABAIEGAgCxiQy3MgCWuTEECgVhgooYQRQiUAaLqSiLIEWBimykVSiwJ5D1SlKotjiuRlg8VgPPwC8uzsryEfTuezDrqcrPEnMfS6epls0jXr/7+D0vBcftPEE/+qb/hfucKCvAZ9+mGCpNUyS1FlONmKshW0JHm6vCLJGWXQmeLODTIbJZNqyY5HE30VZY6rDJjPU0etp0xlIwPC503FnszhHNET1dLZdcMlnz2q0jgzEW2W1nnONBMek0XCbRsgnWUonoYc9DGCW655RPXw5rGFJVuZtqOLD7p+i10+ry4H7j49PIx1/hen10f7i97yku/9/JjluJRPAFgw/hPyPFe/pvEcWXhun8f8nwniHgGq0ruK3R9V/K7X7E2XpJnhtVwyqWoYz3nNHe4D0WcssI/ekl+Zpjw5J8Ri3+RUMWhJtnB8HW87WWD1uBPmR2Q8J1klcYP6r/JtjN9Rr8F0xkpK10cM4ShJwkmmu0/IMKiAwEAGAgAgECLAEAEAmAYakAWVAi2ykoJoQNFsYUMpFdbsBzIHlr8lhnlUDTGuRtRMszwA8z/AHXCdUezhunlTdzG83Od5WDfiVHibqEIfme39moXPLk+S/n+Ecq0rxj7BMMOSotSLmFQzpi7PSMuhOhTgpIW1VOumEzx9TphdKyy3izyMuNoqa+ytqzCM3FjSgrbaFc2TEe3otdXDGjmh4XMm4s9uUY5oimrpLLphks8LVaNxZgc2y3TPLlGjzXIaCMqNlPMspRPQwZ6GsEl1yyVHuYMqki14Uo3kjBUhbwkzytTBd0L3Bbo8ufZdTu1UzRvp5Uzp8HrABlcbDcE7A8R2Ls8N1kcTePI+PI4/tB4TPUxjqMEbklUku2vJ/Fr9vkNH10TfekYPzt+q9z2+JfiX1PjFpM91sl9GZJOkdODbPf+VjiPOyylrcK8zePhuol+Gvm0OYjmAI1BFwew6hdSkmrOFxadPstLCmINoQAQCBBtakIPKgZa6NKyqCjCTGjJimKMgAzBzib5WMbdxtv8QuXPqI4qTu36Hfo9Bk1KlKLSUe23QkmxSepc0UrcoaPbdKBcPOzQNdbC/wCYLizah5l/b49bO2Ojx6XJWod2k1XmmMI8VrKcf5hjZGfecwWc3gDw08PFcntcuJpzVx+B6ePR6DWJx08nHJ5KXT/f9/yOW6SVYllu03a1oaDwvqT8fRTr88c2W4Pij0PB9Fk0unccqqTbb/YVgriPXTBLkUTu5L2PUNHVCZexyho6YysiRl0J0KeNSQvqqZdEJnkanSiiZliuqLPAzQcWDG+ybVkwm4sa0NZbRcuTGe7otZXDGpAcFzcxZ7bUcsRXWUll048h4mr0m3lC17bLoTPInGmeY5DQozoYUk6wnA9bS6imNmOuFytUe9CW5GaqYtIM49TAVyhdUTw8qpgxu1Q0TjlTHFG+4XJNUz6DSz3Rox18Oq1xSODXYebFrwulHjSVH2OmiDI2C1yGNB8AF9FC9qR8dkrc38Q3R8T5KkyKsryBXZATWIEXspyk5IdGkU/NZ7zTaE5XRFlL2qh2LcXmlbE4wtzSaBjf4iQLnsGp15LPK5Rg3BWzXTqEsiWR1HzKejFM5rR1gGfN7Vjmu4HUl3Ek6ntK8tpp1LvzOyclJ+6+PL5DrHKUSRGNxIBy3ymxtmBIvyIbbxWkMSyz2vqiVnlgj7SPd8Hy3EKdzHuBa4AOcGlzSLtvpv2WXi5IKM2l1Z99p8/tscZNptpXXrRluszcAlUZN8hh6mjRTo0RPUSR1YshoaVmdadnnsummEoJoT11MurHM+f1ulp2LHssulM8WUKYUb7JNWVjm4sbUNVwXLkxnvaLV+TGTmhwXOuGezKKyRFNbTWXVjnZ4Os0u1i5wsuhM8eUaYUUlkmjTHkpjehqFyZIHv6PUXwzbM24WUXR6OWO6ImqmWXXBnz2phTMoK0o4d1M30M9isMkT1dFnpjGojzBYRdM9bPjWSNio0uZ7W/icG+ZsuzG7aR87qcexNn2eSG2q+jT8j4RorOqroXBLaRL2gthdHAApc7KUEi2ymx0QqFwVkLoMCshAyuQaE8Br5IboKsHCGe726nvOq8i7dncuEMKyEuLWgE3OvYB7OvqunT8bpmebnbEYyR8/JcZunXQvqcJgf78MZ742387KHCL7RtDVZofdm1+YoqOjFKf9lo7i4fAqfYw9DdeJapfjZil6I0vBrh3SO+aX9PA1Xi+q9V9D0PQinds+Vvc5p+LVD0sGb4/HdRHtJhz/wCHElrwzNdybI0sP6hf4LCejf4Werp/tLDrLBr4rk53Fej9TTf60Tmt/eAZo/1t0HiuSeGcO0fQaXxHTan/AI5pv06f0YonjuFMXRvmxKaE1XT2XXCdnzuq09Mwlq3s8xxothfZTJG2Ke1jiiqFx5IH0Wj1NqmbJYw4LKLo78uNZIiSsp7FdmOdnzer07izCVueY+GX081iolGzpwZtrHlJPmC4pxpn0+lzrJGmU18HFXikc2twcWhNILLrR87kVM9FJYokrHiy7WOqGpuLFceSFH0ej1KkqZqihAkjcdg9hPcHC6eHJUlfqGu02/FLb6P9j6pO0E24ea+qj6n5W/QpDAToTf0WhNFwuO3tChxTKTaCzqdtFWSkIhUI0VjNVrB8GTB+yggWPzRuoNpmxSHJE7W5dZoFre8QD6XWOafus0xx5PYczXw9Fwx9TqZ0VGz2e0/LRX1Al8zBljWJZlcxAGKoFkAZXoAsozqgDoKORADaF99DqDuDtZAJ1yjmukf+HtPUAvgtBJ/CP2Lj2s4d48iuTLpIy5jwz39D9oM+D3cvvx+Pa/P/ACfLsf6FVcF80JcPxxftGny1HiAub2OSHaPcfiWj1MfdnT9Hx/o5Gow2QH/Tk/43fRbRv0PNzPHf3l9UBHhcx2jd4i3xWm2T8jkefFH8SGlDgM52aB3vCiWCTN8XimHG+/0HrOjVWG5upc4DjGQ8/pBv6LlyabIvI97SeNaTJ7rnT+PAnq6e9xbUaEHcEcCsoSaZ6GowrJG0IamGxXbCVnzGpwOLMt7LU4ro2UlTYrGcLPQ0upcGO4pA8LjacWfSY8kc8KFdfTWXTjnZ4mt0ri7FrtF0dnjPhl0E9lMo2dODO4sc0tYCLFcc8ddH0Wl1qkqZ9F6PY42Vga8jrGjj9+33h28wvc0WrWVKD+9+58X434RLTTebGrxP/wCfg/h6MZdYNCBYr1KPnGyc5PFCSQm2S0oaBFzSsmi07CUlF8jTdbJmJLX2Q1Y1wL8WmzOjZ2l58BYf1Fcup4SRvi5dmzDGrm/CbeY/oGaHw8ytMvCSIhy2w5o1gaGUxoAWVwQAtkcgCyldqgB7ROQA2hKAGDCgDPWi4QBw2OUmpQBylRTWKAJphYoA63Aa0tIQA6xzovT4gzMRkmt7M7Rr3PH3x68isMunjk+fqer4f4vn0bpcw84v+PQ+QdKuhtTSk9ZGS3hMwF0RHPMPd7jZcOyeN00fULVaXWwvHLn0fD/3+RxM8Vl0RlZ5OfC4soaVfZy3tGNE94OjXHuaVlPFfkd+m16xvmS+o7dA5zLuY8DmWOA87LkcJQfR9Dj1GDVR2qSv5oRVtIWldOPJZ4ms0bgzARZb2eW00WxS2UuJrjyuIypMQLSDfUag8QRxWEsdO0eth1trbLlPtH1TCpzJDHId3saT321X0+CbnjjJ90fAazHHFqJwh0m6+RuiarkznRcI1G8raSGo3AohqShiBmS6J7M7orFapkiasfeZ38Iawf1H4rh1DudHThVRHGHNs3wUpW0ir4bH+Gj2O8/2RnfvULF0XSNWJoUGNACbEmaoASzoA9Tu1QA+oHIAc05QAyZsgCmo2QBzGLx7oA5Wsi1QBiyoAYUMtigDsMGr7WQB1MMgeEAcl0p6JskBc1jb/wAoulSL9pL1Z8rxbCDGT7NvBMm2xRmLSgQ+wLpC+Jw105cEAuDo8QwKmxJmaHJDUW90WbDKf4gPdd2jx5jly6ZPmHDPd0PjU8f9vUe9D9V8vVfD6HzDHcAlp3lksbmO5OFrjm07OHaFgpuLqSo9bJp8eWPtMMlJfD/3AkfHZbKVnmzxuJDb7DfgON06sndtPt+HUnVRRx/gY1t+0NAJXvY47YqPofK5Z75uXqzcxiJMUUWhZlhWRTFYJWgrNTboEWb7oXAmczRuzlz/AMbyR3E3+Fl58num2dS4idJC2zQtcSuZM/ujujNmgdixyO5NlxVJGkhQUBZACzE4eKAOYq0AZ4n6oAeYdIgB/SO1QA2YNEAVzjRAHP4mxAHLVsaAFr2oAKJ1kAN6CpsgDqsLxDZAHQxShwQBz/SLo22UEgaoA+VY90edGTogDmZIi0oA3YbijoyCCUAfTejvSyOdghqWte06We0OHkUmk+yoTlB3F18jTi3+HtHO3PDFGL62aMvwU+zj6G/9Zn85s4x/QNkM7HGOwa8Ovc29k3HHmFpixx3ozyarK4tNnTZV6dnnVQbSpkUFZCBnlVCIunRJoiTaEmDismSGR3HKQP5neyPUhZzdRZUVbE+FxaMHj8lwR9TqZ0bGX+C3xOk2Z5O0hnCVymxsCAK5WoAwVuoQByOImxQBgZJqgBzh8yAOiw+XUIA6KLZAEStQAkxGJAHMV8SAE8zUAUIA0QyWQA3oquyAOlw/EO1AD6nqA4IAyYtg7Jmm4F0AfMOkvRQsJIGiAOHqqQsKAPUtSWFAHddGelzo7AnRAH0OnxCGrjLSQCRvxB4FOMtrsTVqhFWUD4zZw7nD3SOwrvhkUlwc0otdlBhKq7EG2LmEWLsmS3BNWHBVZWIZwQW1KzcgQn6WSewxg++8afwtF/iWrHPL3TTEveKsNZ7XcLeS5l0bvseNGVmY8T87LXrGZ9zNNNLdc5sMIygC8t0QBiqotEAcXjcdiUAI81igBhRToA6HC59QgDsKR9wgDQ5qAF1bDdAHM4jToAQVMSAMDwgCGuQBphmsgBrSVdkAPqDEe1AHQ0lYCgC2qpWyNsQgD570p6J2u5oQB86rsOLDsgDNG4tKAHmFYw6MixQB3OG9KA9mSTUdvA8CE4unYmrQxeAF2o5wHEKkhGZ7r7LVIhlaqhG2pqOrZndfLcDTiSbaLCeSEey4xlI57FagS1YiH+y0ZuQe+zreWRcuaak+DfHFrs6TDsNjaLulGu+rR81nuLouqJWShrYHCRgHvNIczMNLFw0v2dqdykqFwmTS0z27tPofgltYbkMorjdKirNbEgAmj0QBxuPQalAHK1AsUAUNqbFADnCsR1CAO8wisBAQA8YboACWO6AEuIUiAOZr6VACWeJAGVwQBDXIA0RSoAY01VZADuhr+1AHRUVddADB7Q8WKAOL6TdGA67mhAHzrEcILCdEALDEQgDZhrnOkYwfee1vmQE0rdCfR9SMBOt16FpHNVlXUknUqrRJe2G3BTusdUEAOSLYWJukdaYogHZbkhseYXaHb5rAa23UZtiV1yyse5ur4QjpSJJJJPezO9/LbOTu+3C9r24XsuOlu4N+a5OloIbhreZ17tvmr7lQukPqamaxoY2zWgWa0DQBb9dGJohBG+yTGW5kqAqFVZDxpjUwxVg72+ah4vQpZBdiGHmX3S3xv9FDxtFb0c9VdEp3e6Y/1n6KdjHuQsl6F1HOIfnd/wCqr2bFvQdN0UmadZI/DMfkE/YsXtEdNhmGyMt7QPddL2T9R7zo4Z8ujilsY96NkcgdsQVLTXY00yueG6QxHiFCgDmq6jsgBPPBZAGVzUAQCgC+ORAG2nqEAOaKtsgDo6CvugBvcPCAOcxvAA+5AQBweK4CWk6IAo6M4d/mml2zA53jaw9XBa4VciMjqJ3/ANobawXXsZzbynrLbC/gq2itktc88EUkHLLeofyPmp3RHT9BZibYywySsD+qa9zc1y29r+7sdhujJBVbHGTujnsGh9lvbquFep0s6zC2Xd3D/vxWkPvEz6HES2Zmi8WUgC9vJCGZ6mIkaD5KosiRhc626sVhsnKKQJlzKk8FO1DTNQkDh287aKKaK7Mc0dirTJL4ZTvfwCloqyWOJJKTAujgedbWUtoaTN8d2j2iSeWiydNmibK3uDuCHAN4sr8OvsFNMrcjnK7DXD7rv0lKh2JKintugDG4IAgFAFsb0AbYJ0AOKKrsgDpMOrkAOGuDggBdiGGNeNkAc+3Bix5LRuLeoW+nklLkyyq0bYMMeeAHeumWaJisbNUVBbc+SzlkvopRSAbC1rrlybk2uEHCDM7eBd5KdrC0c30saG01vvSPYweeY+jT5p5cj20OEVZiw6OwHgFyI3Z02DRizjzt/wB+C0gRMYTwG1wtYyM2jM2UjQrSrJssbOlQ7DMtwkkFmGdoVolleTROxBR32SYzQGEf22UWmUet2oAtiZZS2NGiMdihlI0Bx5qaKsAyp0Jssa5IAyQlYEFwTAx1Mp4LSKJZhyZr8e+y1pehHJX1Lb2s097QhxVXQbmbBh7batYfyN+iwdGiskUEf7uP/jb9FNIds9/+fH+7Z+kBHAckx0jQdG27k3tFcjbEbbLNpFKTLxMOKVFbj2UXuLI6H2SJhyTIspna0jeyuMmiWkxbJSNBuTddCm2ZOKDEjUUwv4nFdJaovkhjP3Q6Q959lvwd5rPUJJ0jTDfmX4e3S/euc2OtwulvG24PE3Hfb5LSMqRm+WM3aaJLkdmGenvwWsZUZtWZZWZd1onZL4KmzjYlVtJtEWaNQfAhHI6LWgHcKHwUaGU45KNzHSLRCOCncPon7KCjeFEiHKjdY6CD0gDzhAGWV/JUkJgMlKbiCJfIUlELBEpOllWwW4MNJ0RSQWGyIDdS5MdHjStve6re3wKkiXS2U7B2XUziRqFM1THEl26W0LJyqBklqBgFAjwumBP2d55DvTuKDa2ScPJ+96JrIl5D2FMuFO4OHiLLSOZeaJeL4lJwuTs81ft4k+yZ83lfmnkdwbZg/KNfW6y1MryMvCqidBRssB4LE0OioK4gAcgAuqWFUc6nyNOszbrCqNLsIaJgZ5jfkqXAnyYpaVvCy0WRkbUZjT2V7xbTXC23/wAWbZSRoaVDKCDkqAuYUhkudogCjKE7FQJbdUmiXYT4wjkZXkCXIWAYgmmwIAI2VprzJaPNzKm4ipl2tlnSsqwGtuddEdB2WmAdqW5jotYyylsKLHuHJTTKKymIsYwqWUgupSHRdHHZKxpB3SHZWd90yQwUDTJukOz45hMJeLnTM4vP5jdOTt2CVI6eCM3DVUPvKxS6Y3o4LbrryZL6OaMa7GjJguZmpD5uSEgMM5K3gQ0UMiuFbZNHo73sDdJpVbBM2tY4brBteRorCCRRBZ2ppk0Q3vV8El4BUcFBiNTY6CypWMnIiwoH7OE97CjzaUJ+0YtqCMAS3j2kNjQxJB5EhgkIsCWuTYFckoVJMTaIjlbxQ4sSaNAIOyjkq0GO9IYYclQybpAeQALigAesQIjrEAfM8HisB4JGh0eHt/aX5Nv8vmrh2RPoZPfdbJGdggHgqSRLss6o8SjgAxBzUt0UGIgdNktzQUAKUN1vdU5uQkkgnzjipUGOy9jQQofDGugciXKGR1aNzCixqmwLWuQMO6ABKAPXTAglIASUARnQI91qYWR14T2sNwLqhqraxORjqRm1adVrDjszlyZfaHP5Lf3WZ8mlkjrbrJxVlpljai3ap22PdQbaoJOA95oZVLJxLUiz7QFFDsrfOEUOyozp0KwPtCdAcThewWZqdFhe7u4fNXAiRvkC1RD6K2rREM8DqrMy+MrORog3LIopKtdC8z3FUuheZvaNFi+zTyK27pvoldhrMogoA8gA2lABIGiEwIKABKQAFMRRIrRLM0hW0SGZ3lapGYLSqokNx0SSGeBSfYwQdVRIQUspFjSspFlrSs2WiwKWWeKlAUl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gray">
          <a:xfrm>
            <a:off x="4673600" y="6286500"/>
            <a:ext cx="42188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5D9F7"/>
              </a:buClr>
              <a:buSzPct val="115000"/>
              <a:buFont typeface="Wingdings" pitchFamily="2" charset="2"/>
              <a:buNone/>
              <a:defRPr/>
            </a:pPr>
            <a:endParaRPr lang="id-ID" altLang="zh-CN" sz="200" b="1" kern="0" dirty="0">
              <a:solidFill>
                <a:srgbClr val="FFFFFF"/>
              </a:solidFill>
              <a:latin typeface="Monotype Corsiva" pitchFamily="66" charset="0"/>
              <a:ea typeface="SimSun" pitchFamily="2" charset="-122"/>
              <a:cs typeface="Arial" charset="0"/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5D9F7"/>
              </a:buClr>
              <a:buSzPct val="115000"/>
              <a:buFont typeface="Wingdings" pitchFamily="2" charset="2"/>
              <a:buNone/>
              <a:defRPr/>
            </a:pPr>
            <a:endParaRPr lang="id-ID" altLang="zh-CN" sz="200" b="1" kern="0" dirty="0" smtClean="0">
              <a:solidFill>
                <a:srgbClr val="FFFFFF"/>
              </a:solidFill>
              <a:latin typeface="Monotype Corsiva" pitchFamily="66" charset="0"/>
              <a:ea typeface="SimSun" pitchFamily="2" charset="-122"/>
              <a:cs typeface="Arial" charset="0"/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5D9F7"/>
              </a:buClr>
              <a:buSzPct val="115000"/>
              <a:buFont typeface="Wingdings" pitchFamily="2" charset="2"/>
              <a:buNone/>
              <a:defRPr/>
            </a:pPr>
            <a:endParaRPr lang="en-US" altLang="zh-CN" sz="2000" b="1" kern="0" dirty="0">
              <a:solidFill>
                <a:srgbClr val="FFFFFF"/>
              </a:solidFill>
              <a:latin typeface="Monotype Corsiva" pitchFamily="66" charset="0"/>
              <a:ea typeface="SimSun" pitchFamily="2" charset="-122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0" y="1428736"/>
            <a:ext cx="3923146" cy="3923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/>
          <p:cNvSpPr/>
          <p:nvPr/>
        </p:nvSpPr>
        <p:spPr>
          <a:xfrm>
            <a:off x="252413" y="1177925"/>
            <a:ext cx="1604962" cy="16446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10000" y="3505200"/>
            <a:ext cx="1676400" cy="1676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2013" y="1635125"/>
            <a:ext cx="3709987" cy="37750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8" name="Picture 27" descr="tug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84" y="1066679"/>
            <a:ext cx="1805019" cy="1867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33800" y="3430464"/>
            <a:ext cx="1863133" cy="182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Oval 37"/>
          <p:cNvSpPr/>
          <p:nvPr/>
        </p:nvSpPr>
        <p:spPr>
          <a:xfrm>
            <a:off x="1258888" y="279400"/>
            <a:ext cx="950912" cy="898525"/>
          </a:xfrm>
          <a:prstGeom prst="ellipse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7071" y="279401"/>
            <a:ext cx="7865079" cy="1501494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>IMPLEMENTASI SIKN-JIKN</a:t>
            </a:r>
            <a:r>
              <a:rPr lang="id-ID" altLang="zh-CN" sz="40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> </a:t>
            </a:r>
            <a:r>
              <a:rPr lang="id-ID" altLang="zh-CN" sz="36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/>
            </a:r>
            <a:br>
              <a:rPr lang="id-ID" altLang="zh-CN" sz="36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</a:br>
            <a:r>
              <a:rPr lang="en-US" altLang="zh-CN" sz="32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>DI DIN</a:t>
            </a:r>
            <a:r>
              <a:rPr lang="id-ID" altLang="zh-CN" sz="32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>A</a:t>
            </a:r>
            <a:r>
              <a:rPr lang="en-US" altLang="zh-CN" sz="32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>S</a:t>
            </a:r>
            <a:r>
              <a:rPr lang="id-ID" altLang="zh-CN" sz="3200" dirty="0" smtClean="0">
                <a:latin typeface="Agency FB" pitchFamily="34" charset="0"/>
                <a:ea typeface="SimSun" pitchFamily="2" charset="-122"/>
                <a:cs typeface="Angsana New" pitchFamily="18" charset="-34"/>
              </a:rPr>
              <a:t> PERPUSTAKAAN  DAN ARSIP DAERAH DIY</a:t>
            </a:r>
            <a:endParaRPr lang="en-US" altLang="zh-CN" sz="3200" dirty="0" smtClean="0">
              <a:latin typeface="Agency FB" pitchFamily="34" charset="0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gray">
          <a:xfrm>
            <a:off x="3275856" y="5146830"/>
            <a:ext cx="5639545" cy="37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D9F7"/>
              </a:buClr>
              <a:buSzPct val="115000"/>
              <a:buFont typeface="Wingdings" pitchFamily="2" charset="2"/>
              <a:buNone/>
              <a:defRPr/>
            </a:pPr>
            <a:r>
              <a:rPr lang="en-US" altLang="zh-CN" sz="2000" b="1" kern="0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  <a:ea typeface="SimSun" pitchFamily="2" charset="-122"/>
                <a:cs typeface="Arial" charset="0"/>
              </a:rPr>
              <a:t>DRA. MONIKA NUR LASTIYANI</a:t>
            </a:r>
            <a:r>
              <a:rPr lang="id-ID" altLang="zh-CN" sz="2000" b="1" kern="0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  <a:ea typeface="SimSun" pitchFamily="2" charset="-122"/>
                <a:cs typeface="Arial" charset="0"/>
              </a:rPr>
              <a:t>. </a:t>
            </a:r>
            <a:r>
              <a:rPr lang="id-ID" altLang="zh-CN" sz="2000" b="1" kern="0" dirty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  <a:ea typeface="SimSun" pitchFamily="2" charset="-122"/>
                <a:cs typeface="Arial" charset="0"/>
              </a:rPr>
              <a:t>MM.</a:t>
            </a:r>
            <a:endParaRPr lang="en-US" altLang="zh-CN" sz="2000" b="1" kern="0" dirty="0">
              <a:solidFill>
                <a:schemeClr val="bg1">
                  <a:lumMod val="75000"/>
                </a:schemeClr>
              </a:solidFill>
              <a:latin typeface="Book Antiqua" pitchFamily="18" charset="0"/>
              <a:ea typeface="SimSun" pitchFamily="2" charset="-122"/>
              <a:cs typeface="Arial" charset="0"/>
            </a:endParaRPr>
          </a:p>
        </p:txBody>
      </p:sp>
      <p:pic>
        <p:nvPicPr>
          <p:cNvPr id="14350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81" y="-56667"/>
            <a:ext cx="1058895" cy="143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47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9544"/>
              <a:ext cx="4572000" cy="1318456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62880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altLang="en-US" sz="3200" b="1" dirty="0"/>
                <a:t>LAYANAN ARSIP </a:t>
              </a:r>
              <a:endParaRPr lang="en-US" sz="3200" dirty="0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28601" y="1991071"/>
              <a:ext cx="8159823" cy="388620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.</a:t>
              </a:r>
              <a:endParaRPr kumimoji="1" lang="id-ID" sz="2000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08" y="5539544"/>
              <a:ext cx="4572000" cy="131845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39552" y="1991071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id-ID" altLang="id-ID" sz="2800" noProof="1"/>
              <a:t>Dibentuk satu unit layanan </a:t>
            </a:r>
            <a:r>
              <a:rPr lang="id-ID" altLang="id-ID" sz="2800" noProof="1" smtClean="0"/>
              <a:t>arsip</a:t>
            </a:r>
          </a:p>
          <a:p>
            <a:pPr>
              <a:defRPr/>
            </a:pPr>
            <a:r>
              <a:rPr lang="id-ID" altLang="id-ID" sz="2800" noProof="1"/>
              <a:t> </a:t>
            </a:r>
            <a:r>
              <a:rPr lang="id-ID" altLang="id-ID" sz="2800" noProof="1" smtClean="0"/>
              <a:t>    </a:t>
            </a:r>
            <a:r>
              <a:rPr lang="id-ID" altLang="id-ID" sz="2800" noProof="1"/>
              <a:t>(Seksi Layanan Arsip Statis)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id-ID" altLang="id-ID" sz="2800" noProof="1"/>
              <a:t>Prinsip </a:t>
            </a:r>
            <a:r>
              <a:rPr lang="id-ID" altLang="id-ID" sz="2800" i="1" noProof="1"/>
              <a:t>One stop - one </a:t>
            </a:r>
            <a:r>
              <a:rPr lang="id-ID" altLang="id-ID" sz="2800" i="1" noProof="1" smtClean="0"/>
              <a:t>roof</a:t>
            </a:r>
          </a:p>
          <a:p>
            <a:pPr>
              <a:defRPr/>
            </a:pPr>
            <a:r>
              <a:rPr lang="id-ID" altLang="id-ID" sz="2800" i="1" noProof="1"/>
              <a:t> </a:t>
            </a:r>
            <a:r>
              <a:rPr lang="id-ID" altLang="id-ID" sz="2800" i="1" noProof="1" smtClean="0"/>
              <a:t>   </a:t>
            </a:r>
            <a:r>
              <a:rPr lang="id-ID" altLang="id-ID" sz="2800" noProof="1"/>
              <a:t>(Pelayanan satu atap satu pintu)</a:t>
            </a:r>
          </a:p>
          <a:p>
            <a:pPr marL="457200" indent="-457200" algn="just">
              <a:defRPr/>
            </a:pPr>
            <a:r>
              <a:rPr lang="id-ID" altLang="id-ID" sz="2800" noProof="1"/>
              <a:t>     Tindakan ini untuk mengantisipasi agar arsip yang dibawa dari satu tempat (depo) ke unit layanan dapat mudah diawasi. Sehingga keluar masuk arsip mudah untuk diketahui</a:t>
            </a:r>
          </a:p>
        </p:txBody>
      </p:sp>
    </p:spTree>
    <p:extLst>
      <p:ext uri="{BB962C8B-B14F-4D97-AF65-F5344CB8AC3E}">
        <p14:creationId xmlns:p14="http://schemas.microsoft.com/office/powerpoint/2010/main" val="15852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21088"/>
              <a:ext cx="9144000" cy="2636912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4600" y="838200"/>
              <a:ext cx="6629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9556" y="145588"/>
              <a:ext cx="6436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Layanan dan Pemanfaatan Arsip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33399" y="1484784"/>
              <a:ext cx="8435975" cy="426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 fontScale="92500" lnSpcReduction="2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1. Layanan Penelusuran Arsip :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- Penelusuran Manual  membaca </a:t>
              </a:r>
              <a:r>
                <a:rPr lang="en-US" sz="2400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Daftar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/Inventaris/Guide Arsip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  di Ruang baca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- Penelusuran dgn Aplikasi Pencarian Arsip 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   Media Akses di Ruang baca</a:t>
              </a:r>
            </a:p>
            <a:p>
              <a:pPr marL="0" indent="0">
                <a:buNone/>
                <a:defRPr/>
              </a:pP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    </a:t>
              </a:r>
              <a:r>
                <a:rPr lang="id-ID" sz="3900" dirty="0" smtClean="0">
                  <a:latin typeface="Arial Narrow" pitchFamily="34" charset="0"/>
                  <a:cs typeface="Arial" pitchFamily="34" charset="0"/>
                  <a:sym typeface="Wingdings" pitchFamily="2" charset="2"/>
                  <a:hlinkClick r:id="rId4"/>
                </a:rPr>
                <a:t>SID</a:t>
              </a:r>
              <a:r>
                <a:rPr lang="en-AU" sz="3900" dirty="0" smtClean="0">
                  <a:latin typeface="Arial Narrow" pitchFamily="34" charset="0"/>
                  <a:cs typeface="Arial" pitchFamily="34" charset="0"/>
                  <a:sym typeface="Wingdings" pitchFamily="2" charset="2"/>
                  <a:hlinkClick r:id="rId4"/>
                </a:rPr>
                <a:t>K</a:t>
              </a:r>
              <a:r>
                <a:rPr lang="id-ID" sz="3900" dirty="0" smtClean="0">
                  <a:latin typeface="Arial Narrow" pitchFamily="34" charset="0"/>
                  <a:cs typeface="Arial" pitchFamily="34" charset="0"/>
                  <a:sym typeface="Wingdings" pitchFamily="2" charset="2"/>
                  <a:hlinkClick r:id="rId4"/>
                </a:rPr>
                <a:t>KAS</a:t>
              </a:r>
              <a:r>
                <a:rPr lang="id-ID" sz="39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, </a:t>
              </a:r>
              <a:r>
                <a:rPr lang="id-ID" sz="3900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  <a:hlinkClick r:id="rId5"/>
                </a:rPr>
                <a:t>SIKS</a:t>
              </a:r>
              <a:r>
                <a:rPr lang="id-ID" sz="39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, dan </a:t>
              </a:r>
              <a:r>
                <a:rPr lang="id-ID" sz="3900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  <a:hlinkClick r:id="rId6"/>
                </a:rPr>
                <a:t>JIKN</a:t>
              </a:r>
              <a:r>
                <a:rPr lang="id-ID" sz="39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secara on line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2. Layanan </a:t>
              </a:r>
              <a:r>
                <a:rPr lang="id-ID" sz="2400" b="1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Peminjaman </a:t>
              </a:r>
              <a:r>
                <a:rPr lang="id-ID" sz="24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 diatur oleh Keputusan Kepala BPAD No 135/Kep/2012 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  tentang SOP Peminjaman Arsip Statis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3. Layanan Reproduksi Arsip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 diatur oleh Perda 11 Th 2011 ttg Retribusi Jasa Umum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400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sz="24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(Jasa  Reproduksi Arsip)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endParaRPr lang="id-ID" sz="2400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endParaRPr lang="id-ID" sz="2400" dirty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endParaRPr lang="id-ID" sz="2400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28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900" dirty="0" smtClean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4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2951"/>
            <a:ext cx="9144000" cy="4666087"/>
            <a:chOff x="0" y="-12951"/>
            <a:chExt cx="9144000" cy="466608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771800" y="836712"/>
              <a:ext cx="622869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7604" y="1412776"/>
              <a:ext cx="7128792" cy="523220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chemeClr val="bg1"/>
                  </a:solidFill>
                  <a:latin typeface="Arial Narrow" pitchFamily="34" charset="0"/>
                </a:rPr>
                <a:t>BERGABUNG MENJADI SIMPUL JARINGAN </a:t>
              </a:r>
              <a:endParaRPr lang="id-ID" sz="2800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689461" y="2133600"/>
              <a:ext cx="8075240" cy="25195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id-ID" sz="2800" dirty="0" smtClean="0">
                  <a:latin typeface="Arial Narrow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-12951"/>
              <a:ext cx="5867400" cy="76118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79512" y="1028343"/>
            <a:ext cx="88569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TAHUN 2006- 2007</a:t>
            </a:r>
            <a:endParaRPr lang="en-US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400" dirty="0" err="1" smtClean="0"/>
              <a:t>Tahun</a:t>
            </a:r>
            <a:r>
              <a:rPr lang="en-US" sz="2400" dirty="0" smtClean="0"/>
              <a:t> 2006  </a:t>
            </a:r>
            <a:r>
              <a:rPr lang="en-US" sz="2400" dirty="0"/>
              <a:t>m</a:t>
            </a:r>
            <a:r>
              <a:rPr lang="id-ID" sz="2400" dirty="0" smtClean="0"/>
              <a:t>engirimkan </a:t>
            </a:r>
            <a:r>
              <a:rPr lang="id-ID" sz="2400" dirty="0"/>
              <a:t>1 (satu) </a:t>
            </a:r>
            <a:r>
              <a:rPr lang="id-ID" sz="2400" dirty="0" smtClean="0"/>
              <a:t>personil, </a:t>
            </a:r>
            <a:r>
              <a:rPr lang="id-ID" sz="2400" dirty="0"/>
              <a:t>t</a:t>
            </a:r>
            <a:r>
              <a:rPr lang="en-US" sz="2400" dirty="0" err="1" smtClean="0"/>
              <a:t>ahun</a:t>
            </a:r>
            <a:r>
              <a:rPr lang="en-US" sz="2400" dirty="0" smtClean="0"/>
              <a:t> 2007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2 (</a:t>
            </a:r>
            <a:r>
              <a:rPr lang="en-US" sz="2400" dirty="0" err="1" smtClean="0"/>
              <a:t>dua</a:t>
            </a:r>
            <a:r>
              <a:rPr lang="en-US" sz="2400" dirty="0" smtClean="0"/>
              <a:t>) </a:t>
            </a:r>
            <a:r>
              <a:rPr lang="id-ID" sz="2400" dirty="0" smtClean="0"/>
              <a:t>untuk </a:t>
            </a:r>
            <a:r>
              <a:rPr lang="id-ID" sz="2400" dirty="0"/>
              <a:t>bimtek JIKN yang diselenggarakan ANRI di </a:t>
            </a:r>
            <a:r>
              <a:rPr lang="en-US" sz="2400" dirty="0" smtClean="0"/>
              <a:t>B</a:t>
            </a:r>
            <a:r>
              <a:rPr lang="id-ID" sz="2400" dirty="0" smtClean="0"/>
              <a:t>ogo</a:t>
            </a:r>
            <a:r>
              <a:rPr lang="en-US" sz="2400" dirty="0" smtClean="0"/>
              <a:t>r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d-ID" sz="2400" dirty="0" smtClean="0"/>
              <a:t>Bimtek </a:t>
            </a:r>
            <a:r>
              <a:rPr lang="id-ID" sz="2400" dirty="0"/>
              <a:t>dikhususkan pada entry data arsip statis dengan basis DPA dengan pembagian arsip dalam Fond, Series, Berkas, dan Item</a:t>
            </a:r>
            <a:endParaRPr lang="en-US" sz="2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d-ID" sz="2400" dirty="0"/>
              <a:t>Pada akhir bimtek setiap peserta mendapatkan aplikasi untuk diinstal di instansi masing-masing</a:t>
            </a:r>
            <a:endParaRPr lang="en-US" sz="2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d-ID" sz="2400" dirty="0"/>
              <a:t>Ketugasan setelah bimtek adalah melanjutkan entry data arsip statis pada aplikasi yang diinstal di instansi dengan hasil entrian untuk setiap Fond untuk dikirimkan ke ANRI dengan menggunakan e-mail atau kirim dalam bentuk CD.</a:t>
            </a:r>
            <a:endParaRPr lang="en-US" sz="24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d-ID" sz="2400" dirty="0"/>
              <a:t>Pada tahun berjalan BPAD DIY mengirimkan hasil entrian ke </a:t>
            </a:r>
            <a:r>
              <a:rPr lang="id-ID" sz="2400" dirty="0" smtClean="0"/>
              <a:t>ANRI</a:t>
            </a:r>
            <a:endParaRPr lang="en-US" sz="2400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2951"/>
            <a:ext cx="9144000" cy="5386167"/>
            <a:chOff x="0" y="-12951"/>
            <a:chExt cx="9144000" cy="538616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771800" y="836712"/>
              <a:ext cx="622869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395536" y="1124744"/>
              <a:ext cx="8369165" cy="42484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 fontScale="25000" lnSpcReduction="2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None/>
                <a:defRPr/>
              </a:pPr>
              <a:endParaRPr lang="en-US" sz="28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defRPr/>
              </a:pPr>
              <a:endParaRPr lang="id-ID" sz="2800" dirty="0" smtClean="0">
                <a:latin typeface="Arial Narrow" pitchFamily="34" charset="0"/>
                <a:cs typeface="Arial" pitchFamily="34" charset="0"/>
              </a:endParaRPr>
            </a:p>
            <a:p>
              <a:pPr algn="just"/>
              <a:r>
                <a:rPr lang="id-ID" sz="11200" dirty="0" smtClean="0"/>
                <a:t>Sejak </a:t>
              </a:r>
              <a:r>
                <a:rPr lang="en-US" sz="11200" dirty="0" err="1" smtClean="0"/>
                <a:t>apliaksi</a:t>
              </a:r>
              <a:r>
                <a:rPr lang="en-US" sz="11200" dirty="0" smtClean="0"/>
                <a:t> SIKN </a:t>
              </a:r>
              <a:r>
                <a:rPr lang="en-US" sz="11200" dirty="0" err="1" smtClean="0"/>
                <a:t>dan</a:t>
              </a:r>
              <a:r>
                <a:rPr lang="en-US" sz="11200" dirty="0" smtClean="0"/>
                <a:t> website JIKN (</a:t>
              </a:r>
              <a:r>
                <a:rPr lang="en-US" sz="11200" dirty="0" smtClean="0">
                  <a:hlinkClick r:id="rId3"/>
                </a:rPr>
                <a:t>www.jikn.go.id</a:t>
              </a:r>
              <a:r>
                <a:rPr lang="en-US" sz="11200" dirty="0" smtClean="0"/>
                <a:t>) </a:t>
              </a:r>
              <a:r>
                <a:rPr lang="en-US" sz="11200" dirty="0" err="1" smtClean="0"/>
                <a:t>ini</a:t>
              </a:r>
              <a:r>
                <a:rPr lang="en-US" sz="11200" dirty="0" smtClean="0"/>
                <a:t> </a:t>
              </a:r>
              <a:r>
                <a:rPr lang="en-US" sz="11200" dirty="0" err="1" smtClean="0"/>
                <a:t>selesai</a:t>
              </a:r>
              <a:r>
                <a:rPr lang="en-US" sz="11200" dirty="0" smtClean="0"/>
                <a:t> </a:t>
              </a:r>
              <a:r>
                <a:rPr lang="en-US" sz="11200" dirty="0" err="1" smtClean="0"/>
                <a:t>dibangun</a:t>
              </a:r>
              <a:r>
                <a:rPr lang="en-US" sz="11200" dirty="0" smtClean="0"/>
                <a:t> </a:t>
              </a:r>
              <a:r>
                <a:rPr lang="en-US" sz="11200" dirty="0" err="1" smtClean="0"/>
                <a:t>pada</a:t>
              </a:r>
              <a:r>
                <a:rPr lang="en-US" sz="11200" dirty="0" smtClean="0"/>
                <a:t> </a:t>
              </a:r>
              <a:r>
                <a:rPr lang="en-US" sz="11200" dirty="0" err="1" smtClean="0"/>
                <a:t>bulan</a:t>
              </a:r>
              <a:r>
                <a:rPr lang="en-US" sz="11200" dirty="0" smtClean="0"/>
                <a:t> </a:t>
              </a:r>
              <a:r>
                <a:rPr lang="en-US" sz="11200" dirty="0" err="1" smtClean="0"/>
                <a:t>Oktober</a:t>
              </a:r>
              <a:r>
                <a:rPr lang="en-US" sz="11200" dirty="0" smtClean="0"/>
                <a:t> 2013 </a:t>
              </a:r>
              <a:r>
                <a:rPr lang="id-ID" sz="11200" dirty="0" smtClean="0"/>
                <a:t>dan sejak </a:t>
              </a:r>
              <a:r>
                <a:rPr lang="en-US" sz="11200" dirty="0" smtClean="0"/>
                <a:t>SIKN </a:t>
              </a:r>
              <a:r>
                <a:rPr lang="en-US" sz="11200" dirty="0" err="1"/>
                <a:t>dan</a:t>
              </a:r>
              <a:r>
                <a:rPr lang="en-US" sz="11200" dirty="0"/>
                <a:t> </a:t>
              </a:r>
              <a:r>
                <a:rPr lang="en-US" sz="11200" dirty="0" smtClean="0"/>
                <a:t>JIKN</a:t>
              </a:r>
              <a:r>
                <a:rPr lang="id-ID" sz="11200" dirty="0" smtClean="0"/>
                <a:t> menjadi</a:t>
              </a:r>
              <a:r>
                <a:rPr lang="en-US" sz="11200" dirty="0" smtClean="0"/>
                <a:t> </a:t>
              </a:r>
              <a:r>
                <a:rPr lang="en-US" sz="11200" dirty="0"/>
                <a:t>Program </a:t>
              </a:r>
              <a:r>
                <a:rPr lang="en-US" sz="11200" dirty="0" err="1"/>
                <a:t>Prioritas</a:t>
              </a:r>
              <a:r>
                <a:rPr lang="en-US" sz="11200" dirty="0"/>
                <a:t> </a:t>
              </a:r>
              <a:r>
                <a:rPr lang="en-US" sz="11200" dirty="0" err="1"/>
                <a:t>Nasioanal</a:t>
              </a:r>
              <a:r>
                <a:rPr lang="en-US" sz="11200" dirty="0"/>
                <a:t> </a:t>
              </a:r>
              <a:r>
                <a:rPr lang="en-US" sz="11200" dirty="0" err="1"/>
                <a:t>dalam</a:t>
              </a:r>
              <a:r>
                <a:rPr lang="en-US" sz="11200" dirty="0"/>
                <a:t> </a:t>
              </a:r>
              <a:r>
                <a:rPr lang="en-US" sz="11200" dirty="0" err="1" smtClean="0"/>
                <a:t>Nawa</a:t>
              </a:r>
              <a:r>
                <a:rPr lang="en-US" sz="11200" dirty="0" smtClean="0"/>
                <a:t> </a:t>
              </a:r>
              <a:r>
                <a:rPr lang="en-US" sz="11200" dirty="0" err="1" smtClean="0"/>
                <a:t>Cita</a:t>
              </a:r>
              <a:r>
                <a:rPr lang="en-US" sz="11200" dirty="0" smtClean="0"/>
                <a:t> </a:t>
              </a:r>
              <a:r>
                <a:rPr lang="en-US" sz="11200" dirty="0" err="1"/>
                <a:t>tahun</a:t>
              </a:r>
              <a:r>
                <a:rPr lang="en-US" sz="11200" dirty="0"/>
                <a:t> 2015 </a:t>
              </a:r>
              <a:r>
                <a:rPr lang="en-US" sz="11200" dirty="0" err="1"/>
                <a:t>hingga</a:t>
              </a:r>
              <a:r>
                <a:rPr lang="en-US" sz="11200" dirty="0"/>
                <a:t> </a:t>
              </a:r>
              <a:r>
                <a:rPr lang="en-US" sz="11200" dirty="0" err="1"/>
                <a:t>tahun</a:t>
              </a:r>
              <a:r>
                <a:rPr lang="en-US" sz="11200" dirty="0"/>
                <a:t> </a:t>
              </a:r>
              <a:r>
                <a:rPr lang="en-US" sz="11200" dirty="0" smtClean="0"/>
                <a:t>2019</a:t>
              </a:r>
              <a:r>
                <a:rPr lang="id-ID" sz="11200" dirty="0" smtClean="0"/>
                <a:t> </a:t>
              </a:r>
              <a:r>
                <a:rPr lang="en-US" sz="11200" dirty="0" smtClean="0"/>
                <a:t>, </a:t>
              </a:r>
              <a:r>
                <a:rPr lang="en-US" sz="11200" dirty="0"/>
                <a:t>D</a:t>
              </a:r>
              <a:r>
                <a:rPr lang="id-ID" sz="11200" dirty="0" smtClean="0"/>
                <a:t>PAD DIY bergabung dalam</a:t>
              </a:r>
              <a:r>
                <a:rPr lang="en-US" sz="11200" dirty="0" smtClean="0"/>
                <a:t> </a:t>
              </a:r>
              <a:r>
                <a:rPr lang="en-US" sz="11200" dirty="0" err="1"/>
                <a:t>simpul</a:t>
              </a:r>
              <a:r>
                <a:rPr lang="en-US" sz="11200" dirty="0"/>
                <a:t> </a:t>
              </a:r>
              <a:r>
                <a:rPr lang="en-US" sz="11200" dirty="0" err="1"/>
                <a:t>jaringan</a:t>
              </a:r>
              <a:r>
                <a:rPr lang="en-US" sz="11200" dirty="0"/>
                <a:t> </a:t>
              </a:r>
              <a:r>
                <a:rPr lang="id-ID" sz="11200" dirty="0" smtClean="0"/>
                <a:t>pada tahun 2016. </a:t>
              </a:r>
              <a:endParaRPr lang="en-US" sz="11200" dirty="0" smtClean="0"/>
            </a:p>
            <a:p>
              <a:pPr algn="just"/>
              <a:endParaRPr lang="id-ID" sz="11200" dirty="0" smtClean="0"/>
            </a:p>
            <a:p>
              <a:pPr algn="just"/>
              <a:r>
                <a:rPr lang="en-US" sz="11200" dirty="0" smtClean="0"/>
                <a:t> </a:t>
              </a:r>
              <a:r>
                <a:rPr lang="en-US" sz="11200" dirty="0" err="1"/>
                <a:t>Dengan</a:t>
              </a:r>
              <a:r>
                <a:rPr lang="en-US" sz="11200" dirty="0"/>
                <a:t> di </a:t>
              </a:r>
              <a:r>
                <a:rPr lang="en-US" sz="11200" dirty="0" err="1"/>
                <a:t>bangunnya</a:t>
              </a:r>
              <a:r>
                <a:rPr lang="en-US" sz="11200" dirty="0"/>
                <a:t> </a:t>
              </a:r>
              <a:r>
                <a:rPr lang="en-US" sz="11200" dirty="0" err="1"/>
                <a:t>aplikasi</a:t>
              </a:r>
              <a:r>
                <a:rPr lang="en-US" sz="11200" dirty="0"/>
                <a:t> SIKN </a:t>
              </a:r>
              <a:r>
                <a:rPr lang="en-US" sz="11200" dirty="0" err="1"/>
                <a:t>dan</a:t>
              </a:r>
              <a:r>
                <a:rPr lang="en-US" sz="11200" dirty="0"/>
                <a:t> JIKN </a:t>
              </a:r>
              <a:r>
                <a:rPr lang="en-US" sz="11200" dirty="0" err="1"/>
                <a:t>dan</a:t>
              </a:r>
              <a:r>
                <a:rPr lang="en-US" sz="11200" dirty="0"/>
                <a:t> </a:t>
              </a:r>
              <a:r>
                <a:rPr lang="en-US" sz="11200" dirty="0" err="1"/>
                <a:t>bergabungnya</a:t>
              </a:r>
              <a:r>
                <a:rPr lang="en-US" sz="11200" dirty="0"/>
                <a:t> </a:t>
              </a:r>
              <a:r>
                <a:rPr lang="en-US" sz="11200" dirty="0" err="1" smtClean="0"/>
                <a:t>instansi</a:t>
              </a:r>
              <a:r>
                <a:rPr lang="en-US" sz="11200" dirty="0" smtClean="0"/>
                <a:t> </a:t>
              </a:r>
              <a:r>
                <a:rPr lang="en-US" sz="11200" dirty="0" err="1"/>
                <a:t>serta</a:t>
              </a:r>
              <a:r>
                <a:rPr lang="en-US" sz="11200" dirty="0"/>
                <a:t> </a:t>
              </a:r>
              <a:r>
                <a:rPr lang="en-US" sz="11200" dirty="0" err="1"/>
                <a:t>Lembaga</a:t>
              </a:r>
              <a:r>
                <a:rPr lang="en-US" sz="11200" dirty="0"/>
                <a:t> </a:t>
              </a:r>
              <a:r>
                <a:rPr lang="en-US" sz="11200" dirty="0" err="1"/>
                <a:t>Kearsipan</a:t>
              </a:r>
              <a:r>
                <a:rPr lang="en-US" sz="11200" dirty="0"/>
                <a:t> di </a:t>
              </a:r>
              <a:r>
                <a:rPr lang="en-US" sz="11200" dirty="0" err="1"/>
                <a:t>setiap</a:t>
              </a:r>
              <a:r>
                <a:rPr lang="en-US" sz="11200" dirty="0"/>
                <a:t> </a:t>
              </a:r>
              <a:r>
                <a:rPr lang="en-US" sz="11200" dirty="0" err="1"/>
                <a:t>daerah</a:t>
              </a:r>
              <a:r>
                <a:rPr lang="en-US" sz="11200" dirty="0"/>
                <a:t> </a:t>
              </a:r>
              <a:r>
                <a:rPr lang="en-US" sz="11200" dirty="0" err="1"/>
                <a:t>menjadi</a:t>
              </a:r>
              <a:r>
                <a:rPr lang="en-US" sz="11200" dirty="0"/>
                <a:t> </a:t>
              </a:r>
              <a:r>
                <a:rPr lang="en-US" sz="11200" dirty="0" err="1"/>
                <a:t>simpul</a:t>
              </a:r>
              <a:r>
                <a:rPr lang="en-US" sz="11200" dirty="0"/>
                <a:t> </a:t>
              </a:r>
              <a:r>
                <a:rPr lang="en-US" sz="11200" dirty="0" err="1"/>
                <a:t>dalam</a:t>
              </a:r>
              <a:r>
                <a:rPr lang="en-US" sz="11200" dirty="0"/>
                <a:t> program </a:t>
              </a:r>
              <a:r>
                <a:rPr lang="en-US" sz="11200" dirty="0" err="1"/>
                <a:t>ini</a:t>
              </a:r>
              <a:r>
                <a:rPr lang="en-US" sz="11200" dirty="0"/>
                <a:t>, </a:t>
              </a:r>
              <a:r>
                <a:rPr lang="en-US" sz="11200" dirty="0" err="1" smtClean="0"/>
                <a:t>arsip</a:t>
              </a:r>
              <a:r>
                <a:rPr lang="en-US" sz="11200" dirty="0" smtClean="0"/>
                <a:t> yang </a:t>
              </a:r>
              <a:r>
                <a:rPr lang="en-US" sz="11200" dirty="0" err="1"/>
                <a:t>ada</a:t>
              </a:r>
              <a:r>
                <a:rPr lang="en-US" sz="11200" dirty="0"/>
                <a:t> di </a:t>
              </a:r>
              <a:r>
                <a:rPr lang="en-US" sz="11200" dirty="0" err="1"/>
                <a:t>daerah-daerah</a:t>
              </a:r>
              <a:r>
                <a:rPr lang="en-US" sz="11200" dirty="0"/>
                <a:t> di Indonesia </a:t>
              </a:r>
              <a:r>
                <a:rPr lang="en-US" sz="11200" dirty="0" err="1"/>
                <a:t>dapat</a:t>
              </a:r>
              <a:r>
                <a:rPr lang="en-US" sz="11200" dirty="0"/>
                <a:t> </a:t>
              </a:r>
              <a:r>
                <a:rPr lang="en-US" sz="11200" dirty="0" err="1"/>
                <a:t>terjaga</a:t>
              </a:r>
              <a:r>
                <a:rPr lang="en-US" sz="11200" dirty="0"/>
                <a:t> </a:t>
              </a:r>
              <a:r>
                <a:rPr lang="en-US" sz="11200" dirty="0" err="1"/>
                <a:t>dan</a:t>
              </a:r>
              <a:r>
                <a:rPr lang="en-US" sz="11200" dirty="0"/>
                <a:t> </a:t>
              </a:r>
              <a:r>
                <a:rPr lang="en-US" sz="11200" dirty="0" err="1"/>
                <a:t>dapat</a:t>
              </a:r>
              <a:r>
                <a:rPr lang="en-US" sz="11200" dirty="0"/>
                <a:t> </a:t>
              </a:r>
              <a:r>
                <a:rPr lang="en-US" sz="11200" dirty="0" err="1"/>
                <a:t>dimanfaatkan</a:t>
              </a:r>
              <a:r>
                <a:rPr lang="en-US" sz="11200" dirty="0"/>
                <a:t> </a:t>
              </a:r>
              <a:r>
                <a:rPr lang="en-US" sz="11200" dirty="0" err="1"/>
                <a:t>oleh</a:t>
              </a:r>
              <a:r>
                <a:rPr lang="en-US" sz="11200" dirty="0"/>
                <a:t> </a:t>
              </a:r>
              <a:r>
                <a:rPr lang="en-US" sz="11200" dirty="0" err="1"/>
                <a:t>rakyat</a:t>
              </a:r>
              <a:r>
                <a:rPr lang="en-US" sz="11200" dirty="0"/>
                <a:t> Indonesia </a:t>
              </a:r>
              <a:r>
                <a:rPr lang="en-US" sz="11200" dirty="0" err="1"/>
                <a:t>dari</a:t>
              </a:r>
              <a:r>
                <a:rPr lang="en-US" sz="11200" dirty="0"/>
                <a:t> </a:t>
              </a:r>
              <a:r>
                <a:rPr lang="en-US" sz="11200" dirty="0" err="1"/>
                <a:t>generasi</a:t>
              </a:r>
              <a:r>
                <a:rPr lang="en-US" sz="11200" dirty="0"/>
                <a:t> </a:t>
              </a:r>
              <a:r>
                <a:rPr lang="en-US" sz="11200" dirty="0" err="1"/>
                <a:t>ke</a:t>
              </a:r>
              <a:r>
                <a:rPr lang="en-US" sz="11200" dirty="0"/>
                <a:t> </a:t>
              </a:r>
              <a:r>
                <a:rPr lang="en-US" sz="11200" dirty="0" err="1"/>
                <a:t>generasi</a:t>
              </a:r>
              <a:r>
                <a:rPr lang="en-US" sz="11200" dirty="0" smtClean="0"/>
                <a:t>.</a:t>
              </a:r>
            </a:p>
            <a:p>
              <a:endParaRPr lang="en-US" sz="28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-12951"/>
              <a:ext cx="5867400" cy="761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2951"/>
            <a:ext cx="9144000" cy="4666087"/>
            <a:chOff x="0" y="-12951"/>
            <a:chExt cx="9144000" cy="466608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771800" y="836712"/>
              <a:ext cx="622869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7604" y="1412776"/>
              <a:ext cx="7128792" cy="523220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chemeClr val="bg1"/>
                  </a:solidFill>
                  <a:latin typeface="Arial Narrow" pitchFamily="34" charset="0"/>
                </a:rPr>
                <a:t>KOMITMEN PIMPINAN</a:t>
              </a:r>
              <a:endParaRPr lang="id-ID" sz="2800" b="1" dirty="0">
                <a:solidFill>
                  <a:schemeClr val="bg1"/>
                </a:solidFill>
                <a:latin typeface="Brush Script MT" pitchFamily="66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689461" y="2133600"/>
              <a:ext cx="8075240" cy="25195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id-ID" sz="2800" dirty="0" smtClean="0">
                  <a:latin typeface="Arial Narrow" pitchFamily="34" charset="0"/>
                  <a:cs typeface="Arial" pitchFamily="34" charset="0"/>
                </a:rPr>
                <a:t>Meningkatkan anggaran kegiatan Pengelolaan Arsip Statis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, </a:t>
              </a:r>
              <a:r>
                <a:rPr lang="id-ID" sz="2800" dirty="0" smtClean="0">
                  <a:latin typeface="Arial Narrow" pitchFamily="34" charset="0"/>
                  <a:cs typeface="Arial" pitchFamily="34" charset="0"/>
                </a:rPr>
                <a:t>kegiatan Alih Media Arsip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dan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Layanan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Arsip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;</a:t>
              </a:r>
              <a:endParaRPr lang="id-ID" sz="28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id-ID" sz="2800" dirty="0" smtClean="0">
                  <a:latin typeface="Arial Narrow" pitchFamily="34" charset="0"/>
                  <a:cs typeface="Arial" pitchFamily="34" charset="0"/>
                </a:rPr>
                <a:t>Pengadaan sarana dan prasarana kearsipan;</a:t>
              </a:r>
            </a:p>
            <a:p>
              <a:pPr>
                <a:defRPr/>
              </a:pPr>
              <a:r>
                <a:rPr lang="id-ID" sz="2800" dirty="0" smtClean="0">
                  <a:latin typeface="Arial Narrow" pitchFamily="34" charset="0"/>
                  <a:cs typeface="Arial" pitchFamily="34" charset="0"/>
                </a:rPr>
                <a:t>Pengadaan Jasa Tenaga non PNS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termasuk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Tenaga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entry data </a:t>
              </a:r>
              <a:r>
                <a:rPr lang="en-US" sz="2800" dirty="0" err="1" smtClean="0">
                  <a:latin typeface="Arial Narrow" pitchFamily="34" charset="0"/>
                  <a:cs typeface="Arial" pitchFamily="34" charset="0"/>
                </a:rPr>
                <a:t>ke</a:t>
              </a:r>
              <a:r>
                <a:rPr lang="en-US" sz="2800" dirty="0" smtClean="0">
                  <a:latin typeface="Arial Narrow" pitchFamily="34" charset="0"/>
                  <a:cs typeface="Arial" pitchFamily="34" charset="0"/>
                </a:rPr>
                <a:t> SIKN</a:t>
              </a:r>
              <a:endParaRPr lang="id-ID" sz="28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buNone/>
                <a:defRPr/>
              </a:pPr>
              <a:endParaRPr lang="id-ID" sz="2800" dirty="0" smtClean="0"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-12951"/>
              <a:ext cx="5867400" cy="761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0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83049" y="-24655"/>
            <a:ext cx="9144000" cy="5037831"/>
            <a:chOff x="0" y="-10886"/>
            <a:chExt cx="9144000" cy="406610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771800" y="836712"/>
              <a:ext cx="622869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262562" y="914400"/>
              <a:ext cx="8881438" cy="31408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 fontScale="32500" lnSpcReduction="2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7300" dirty="0" smtClean="0"/>
                <a:t>1. </a:t>
              </a:r>
              <a:r>
                <a:rPr lang="en-US" sz="7000" dirty="0" err="1" smtClean="0"/>
                <a:t>Mengirim</a:t>
              </a:r>
              <a:r>
                <a:rPr lang="en-US" sz="7000" dirty="0" smtClean="0"/>
                <a:t> </a:t>
              </a:r>
              <a:r>
                <a:rPr lang="en-US" sz="7000" dirty="0"/>
                <a:t>2 </a:t>
              </a:r>
              <a:r>
                <a:rPr lang="en-US" sz="7000" dirty="0" smtClean="0"/>
                <a:t>orang </a:t>
              </a:r>
              <a:r>
                <a:rPr lang="id-ID" sz="7000" dirty="0" smtClean="0"/>
                <a:t>untuk </a:t>
              </a:r>
              <a:r>
                <a:rPr lang="id-ID" sz="7000" dirty="0"/>
                <a:t>bimtek JIKN yang diselenggarakan ANRI </a:t>
              </a:r>
              <a:r>
                <a:rPr lang="en-US" sz="7000" dirty="0" smtClean="0"/>
                <a:t> </a:t>
              </a:r>
            </a:p>
            <a:p>
              <a:pPr marL="0" indent="0">
                <a:buNone/>
                <a:defRPr/>
              </a:pPr>
              <a:r>
                <a:rPr lang="en-US" sz="7000" dirty="0" smtClean="0"/>
                <a:t>    di Bogor</a:t>
              </a:r>
            </a:p>
            <a:p>
              <a:pPr marL="0" indent="0">
                <a:buNone/>
                <a:defRPr/>
              </a:pPr>
              <a:r>
                <a:rPr lang="en-US" sz="7300" dirty="0" smtClean="0"/>
                <a:t>2. </a:t>
              </a:r>
              <a:r>
                <a:rPr lang="en-US" sz="7300" dirty="0" err="1" smtClean="0"/>
                <a:t>Penjajakan</a:t>
              </a:r>
              <a:r>
                <a:rPr lang="en-US" sz="7300" dirty="0" smtClean="0"/>
                <a:t> </a:t>
              </a:r>
              <a:r>
                <a:rPr lang="en-US" sz="7300" dirty="0" err="1"/>
                <a:t>Implementasi</a:t>
              </a:r>
              <a:r>
                <a:rPr lang="en-US" sz="7300" dirty="0"/>
                <a:t> SIKN-JIKN</a:t>
              </a:r>
              <a:r>
                <a:rPr lang="id-ID" sz="7300" dirty="0" smtClean="0">
                  <a:latin typeface="Arial Narrow" pitchFamily="34" charset="0"/>
                  <a:cs typeface="Arial" pitchFamily="34" charset="0"/>
                </a:rPr>
                <a:t>;</a:t>
              </a:r>
              <a:endParaRPr lang="en-US" sz="73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defRPr/>
              </a:pPr>
              <a:endParaRPr lang="id-ID" sz="2800" dirty="0" smtClean="0">
                <a:latin typeface="Arial Narrow" pitchFamily="34" charset="0"/>
                <a:cs typeface="Arial" pitchFamily="34" charset="0"/>
              </a:endParaRPr>
            </a:p>
            <a:p>
              <a:pPr marL="0" indent="0" algn="just">
                <a:buNone/>
              </a:pPr>
              <a:r>
                <a:rPr lang="en-US" sz="7400" dirty="0" err="1" smtClean="0"/>
                <a:t>Kamis</a:t>
              </a:r>
              <a:r>
                <a:rPr lang="en-US" sz="7400" dirty="0" smtClean="0"/>
                <a:t>  21</a:t>
              </a:r>
              <a:r>
                <a:rPr lang="id-ID" sz="7400" dirty="0" smtClean="0"/>
                <a:t> Juli </a:t>
              </a:r>
              <a:r>
                <a:rPr lang="en-US" sz="7400" dirty="0" smtClean="0"/>
                <a:t>2016  ANRI </a:t>
              </a:r>
              <a:r>
                <a:rPr lang="en-US" sz="7400" dirty="0" err="1" smtClean="0"/>
                <a:t>beserta</a:t>
              </a:r>
              <a:r>
                <a:rPr lang="en-US" sz="7400" dirty="0" smtClean="0"/>
                <a:t> BPAD DIY </a:t>
              </a:r>
              <a:r>
                <a:rPr lang="en-US" sz="7400" dirty="0" err="1" smtClean="0"/>
                <a:t>mengadakan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kegiatan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penjajakan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implementasi</a:t>
              </a:r>
              <a:r>
                <a:rPr lang="en-US" sz="7400" dirty="0" smtClean="0"/>
                <a:t> SIKN </a:t>
              </a:r>
              <a:r>
                <a:rPr lang="en-US" sz="7400" dirty="0" err="1" smtClean="0"/>
                <a:t>dan</a:t>
              </a:r>
              <a:r>
                <a:rPr lang="en-US" sz="7400" dirty="0" smtClean="0"/>
                <a:t> JIKN </a:t>
              </a:r>
              <a:r>
                <a:rPr lang="en-US" sz="7400" dirty="0" err="1" smtClean="0"/>
                <a:t>bagi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instansi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pemerintahan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serta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lembaga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Kearsipan</a:t>
              </a:r>
              <a:r>
                <a:rPr lang="en-US" sz="7400" dirty="0" smtClean="0"/>
                <a:t> </a:t>
              </a:r>
              <a:r>
                <a:rPr lang="en-US" sz="7400" dirty="0" err="1" smtClean="0"/>
                <a:t>Kabupaten</a:t>
              </a:r>
              <a:r>
                <a:rPr lang="en-US" sz="7400" dirty="0" smtClean="0"/>
                <a:t>/Kota se </a:t>
              </a:r>
              <a:r>
                <a:rPr lang="en-US" sz="7400" dirty="0"/>
                <a:t>DIY</a:t>
              </a:r>
              <a:r>
                <a:rPr lang="en-US" sz="7400" dirty="0" smtClean="0"/>
                <a:t>.</a:t>
              </a:r>
            </a:p>
            <a:p>
              <a:pPr marL="0" indent="0" algn="just">
                <a:buNone/>
              </a:pPr>
              <a:r>
                <a:rPr lang="en-US" sz="7400" dirty="0" err="1" smtClean="0"/>
                <a:t>Kegiatan</a:t>
              </a:r>
              <a:r>
                <a:rPr lang="en-US" sz="7400" dirty="0" smtClean="0"/>
                <a:t> </a:t>
              </a:r>
              <a:r>
                <a:rPr lang="en-US" sz="7400" dirty="0"/>
                <a:t>yang </a:t>
              </a:r>
              <a:r>
                <a:rPr lang="en-US" sz="7400" dirty="0" err="1"/>
                <a:t>berlangsung</a:t>
              </a:r>
              <a:r>
                <a:rPr lang="en-US" sz="7400" dirty="0"/>
                <a:t> di </a:t>
              </a:r>
              <a:r>
                <a:rPr lang="en-US" sz="7400" dirty="0" err="1"/>
                <a:t>ruang</a:t>
              </a:r>
              <a:r>
                <a:rPr lang="en-US" sz="7400" dirty="0"/>
                <a:t> </a:t>
              </a:r>
              <a:r>
                <a:rPr lang="en-US" sz="7400" dirty="0" err="1"/>
                <a:t>pertemuan</a:t>
              </a:r>
              <a:r>
                <a:rPr lang="en-US" sz="7400" dirty="0"/>
                <a:t> BPAD DIY </a:t>
              </a:r>
              <a:r>
                <a:rPr lang="en-US" sz="7400" dirty="0" smtClean="0"/>
                <a:t> </a:t>
              </a:r>
              <a:r>
                <a:rPr lang="en-US" sz="7400" dirty="0" err="1"/>
                <a:t>dibuka</a:t>
              </a:r>
              <a:r>
                <a:rPr lang="en-US" sz="7400" dirty="0"/>
                <a:t> </a:t>
              </a:r>
              <a:r>
                <a:rPr lang="en-US" sz="7400" dirty="0" err="1" smtClean="0"/>
                <a:t>oleh</a:t>
              </a:r>
              <a:r>
                <a:rPr lang="en-US" sz="7400" dirty="0" smtClean="0"/>
                <a:t> </a:t>
              </a:r>
              <a:r>
                <a:rPr lang="en-US" sz="7400" dirty="0" err="1"/>
                <a:t>Kepala</a:t>
              </a:r>
              <a:r>
                <a:rPr lang="en-US" sz="7400" dirty="0"/>
                <a:t> BPAD DIY Budi </a:t>
              </a:r>
              <a:r>
                <a:rPr lang="en-US" sz="7400" dirty="0" err="1"/>
                <a:t>Wibowo</a:t>
              </a:r>
              <a:r>
                <a:rPr lang="en-US" sz="7400" dirty="0"/>
                <a:t>. SH,.MM </a:t>
              </a:r>
              <a:r>
                <a:rPr lang="en-US" sz="7400" dirty="0" err="1"/>
                <a:t>dan</a:t>
              </a:r>
              <a:r>
                <a:rPr lang="en-US" sz="7400" dirty="0"/>
                <a:t> </a:t>
              </a:r>
              <a:r>
                <a:rPr lang="en-US" sz="7400" dirty="0" err="1"/>
                <a:t>mengahdirkan</a:t>
              </a:r>
              <a:r>
                <a:rPr lang="en-US" sz="7400" dirty="0"/>
                <a:t> </a:t>
              </a:r>
              <a:r>
                <a:rPr lang="en-US" sz="7400" dirty="0" err="1"/>
                <a:t>Dra</a:t>
              </a:r>
              <a:r>
                <a:rPr lang="en-US" sz="7400" dirty="0"/>
                <a:t>. </a:t>
              </a:r>
              <a:r>
                <a:rPr lang="en-US" sz="7400" dirty="0" err="1"/>
                <a:t>Dini</a:t>
              </a:r>
              <a:r>
                <a:rPr lang="en-US" sz="7400" dirty="0"/>
                <a:t> </a:t>
              </a:r>
              <a:r>
                <a:rPr lang="en-US" sz="7400" dirty="0" err="1"/>
                <a:t>Saraswati</a:t>
              </a:r>
              <a:r>
                <a:rPr lang="en-US" sz="7400" dirty="0"/>
                <a:t>, MAP </a:t>
              </a:r>
              <a:r>
                <a:rPr lang="en-US" sz="7400" dirty="0" err="1"/>
                <a:t>Deputi</a:t>
              </a:r>
              <a:r>
                <a:rPr lang="en-US" sz="7400" dirty="0"/>
                <a:t> </a:t>
              </a:r>
              <a:r>
                <a:rPr lang="en-US" sz="7400" dirty="0" err="1"/>
                <a:t>Bidang</a:t>
              </a:r>
              <a:r>
                <a:rPr lang="en-US" sz="7400" dirty="0"/>
                <a:t> </a:t>
              </a:r>
              <a:r>
                <a:rPr lang="en-US" sz="7400" dirty="0" err="1"/>
                <a:t>Informasi</a:t>
              </a:r>
              <a:r>
                <a:rPr lang="en-US" sz="7400" dirty="0"/>
                <a:t> </a:t>
              </a:r>
              <a:r>
                <a:rPr lang="en-US" sz="7400" dirty="0" err="1"/>
                <a:t>dan</a:t>
              </a:r>
              <a:r>
                <a:rPr lang="en-US" sz="7400" dirty="0"/>
                <a:t> </a:t>
              </a:r>
              <a:r>
                <a:rPr lang="en-US" sz="7400" dirty="0" err="1"/>
                <a:t>pengembangan</a:t>
              </a:r>
              <a:r>
                <a:rPr lang="en-US" sz="7400" dirty="0"/>
                <a:t> </a:t>
              </a:r>
              <a:r>
                <a:rPr lang="en-US" sz="7400" dirty="0" err="1"/>
                <a:t>Sistem</a:t>
              </a:r>
              <a:r>
                <a:rPr lang="en-US" sz="7400" dirty="0"/>
                <a:t> </a:t>
              </a:r>
              <a:r>
                <a:rPr lang="en-US" sz="7400" dirty="0" err="1"/>
                <a:t>Kearsipan</a:t>
              </a:r>
              <a:r>
                <a:rPr lang="en-US" sz="7400" dirty="0"/>
                <a:t> </a:t>
              </a:r>
              <a:r>
                <a:rPr lang="en-US" sz="7400" dirty="0" err="1"/>
                <a:t>dan</a:t>
              </a:r>
              <a:r>
                <a:rPr lang="en-US" sz="7400" dirty="0"/>
                <a:t> </a:t>
              </a:r>
              <a:r>
                <a:rPr lang="en-US" sz="7400" dirty="0" err="1"/>
                <a:t>Benhard</a:t>
              </a:r>
              <a:r>
                <a:rPr lang="en-US" sz="7400" dirty="0"/>
                <a:t> Mavis </a:t>
              </a:r>
              <a:r>
                <a:rPr lang="en-US" sz="7400" dirty="0" err="1"/>
                <a:t>Aggiat</a:t>
              </a:r>
              <a:r>
                <a:rPr lang="en-US" sz="7400" dirty="0"/>
                <a:t> </a:t>
              </a:r>
              <a:r>
                <a:rPr lang="en-US" sz="7400" dirty="0" err="1"/>
                <a:t>Pardomuan</a:t>
              </a:r>
              <a:r>
                <a:rPr lang="en-US" sz="7400" dirty="0"/>
                <a:t> </a:t>
              </a:r>
              <a:r>
                <a:rPr lang="en-US" sz="7400" dirty="0" err="1"/>
                <a:t>Malau</a:t>
              </a:r>
              <a:r>
                <a:rPr lang="en-US" sz="7400" dirty="0"/>
                <a:t>. ST., MCP., CNFI </a:t>
              </a:r>
              <a:r>
                <a:rPr lang="en-US" sz="7400" dirty="0" err="1"/>
                <a:t>dari</a:t>
              </a:r>
              <a:r>
                <a:rPr lang="en-US" sz="7400" dirty="0"/>
                <a:t> ANRI </a:t>
              </a:r>
              <a:r>
                <a:rPr lang="en-US" sz="7400" dirty="0" err="1"/>
                <a:t>sebagi</a:t>
              </a:r>
              <a:r>
                <a:rPr lang="en-US" sz="7400" dirty="0"/>
                <a:t> </a:t>
              </a:r>
              <a:r>
                <a:rPr lang="en-US" sz="7400" dirty="0" err="1"/>
                <a:t>pembicara</a:t>
              </a:r>
              <a:r>
                <a:rPr lang="en-US" sz="7400" dirty="0" smtClean="0"/>
                <a:t>.</a:t>
              </a:r>
              <a:endParaRPr lang="en-US" sz="7400" dirty="0"/>
            </a:p>
            <a:p>
              <a:pPr marL="0" indent="0">
                <a:buNone/>
              </a:pPr>
              <a:endParaRPr lang="en-US" sz="6200" dirty="0"/>
            </a:p>
          </p:txBody>
        </p:sp>
      </p:grpSp>
      <p:pic>
        <p:nvPicPr>
          <p:cNvPr id="18" name="Picture 2" descr="Penjajakan Implementasi SIKN dan JIKN Bagi Instansi Serta Lembaga Kearsipan Kabupaten/Kota se D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571500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31550" y="156867"/>
            <a:ext cx="6748233" cy="523220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Arial Narrow" pitchFamily="34" charset="0"/>
              </a:rPr>
              <a:t>PERSIAPAN</a:t>
            </a:r>
            <a:endParaRPr lang="id-ID" sz="28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0886"/>
            <a:ext cx="9144000" cy="1135630"/>
            <a:chOff x="0" y="-10886"/>
            <a:chExt cx="9144000" cy="113563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124744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SDM KEARSIPAN DPAD DIY</a:t>
              </a:r>
              <a:endParaRPr lang="id-ID" sz="3600" dirty="0">
                <a:solidFill>
                  <a:prstClr val="white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99899"/>
              </p:ext>
            </p:extLst>
          </p:nvPr>
        </p:nvGraphicFramePr>
        <p:xfrm>
          <a:off x="35496" y="1484784"/>
          <a:ext cx="9064724" cy="496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2520280"/>
                <a:gridCol w="2151956"/>
              </a:tblGrid>
              <a:tr h="490043">
                <a:tc>
                  <a:txBody>
                    <a:bodyPr/>
                    <a:lstStyle/>
                    <a:p>
                      <a:pPr marL="342900" indent="-342900" algn="ctr">
                        <a:buFont typeface="Wingdings" pitchFamily="2" charset="2"/>
                        <a:buNone/>
                      </a:pPr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JABATAN</a:t>
                      </a:r>
                      <a:endParaRPr lang="id-ID" sz="2500" b="1" baseline="0" dirty="0" smtClean="0">
                        <a:solidFill>
                          <a:schemeClr val="bg1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SEKRETARIAT</a:t>
                      </a:r>
                      <a:r>
                        <a:rPr lang="id-ID" sz="25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 DAN BIDANG PERPUSTAKAAN</a:t>
                      </a:r>
                      <a:endParaRPr lang="id-ID" sz="2500" b="1" dirty="0" smtClean="0">
                        <a:solidFill>
                          <a:schemeClr val="bg1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5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BIDANG KEARSIPAN</a:t>
                      </a: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6828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r>
                        <a:rPr lang="id-ID" sz="2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Pejabat</a:t>
                      </a:r>
                      <a:r>
                        <a:rPr lang="id-ID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 Struktural</a:t>
                      </a:r>
                      <a:endParaRPr lang="id-ID" sz="2500" b="1" dirty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: 11 orang</a:t>
                      </a: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6 orang</a:t>
                      </a: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4064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r>
                        <a:rPr lang="id-ID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Pejabat</a:t>
                      </a:r>
                      <a:r>
                        <a:rPr lang="id-ID" sz="24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 Fungsional Tertentu (Pustakawan/Arsiparis)</a:t>
                      </a:r>
                      <a:endParaRPr lang="id-ID" sz="2400" b="1" dirty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: </a:t>
                      </a:r>
                      <a:r>
                        <a:rPr lang="en-US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14 orang</a:t>
                      </a:r>
                      <a:endParaRPr lang="id-ID" sz="2500" b="1" baseline="0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12 orang</a:t>
                      </a: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151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r>
                        <a:rPr lang="id-ID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Pejabat</a:t>
                      </a:r>
                      <a:r>
                        <a:rPr lang="id-ID" sz="24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 Fungsional Umum</a:t>
                      </a:r>
                      <a:endParaRPr lang="id-ID" sz="2400" b="1" dirty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: </a:t>
                      </a:r>
                      <a:r>
                        <a:rPr lang="en-US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55 orang</a:t>
                      </a:r>
                      <a:endParaRPr lang="id-ID" sz="2500" b="1" baseline="0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14 orang</a:t>
                      </a: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600" b="1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  <a:cs typeface="Aharoni" pitchFamily="2" charset="-79"/>
                        </a:rPr>
                        <a:t>PETUGAS  ARSIP NON</a:t>
                      </a:r>
                      <a:r>
                        <a:rPr lang="id-ID" sz="2600" b="1" baseline="0" dirty="0" smtClean="0">
                          <a:solidFill>
                            <a:schemeClr val="bg1"/>
                          </a:solidFill>
                          <a:latin typeface="Baskerville Old Face" pitchFamily="18" charset="0"/>
                          <a:cs typeface="Aharoni" pitchFamily="2" charset="-79"/>
                        </a:rPr>
                        <a:t> PNS</a:t>
                      </a:r>
                      <a:endParaRPr lang="id-ID" sz="2600" b="1" dirty="0" smtClean="0">
                        <a:solidFill>
                          <a:schemeClr val="bg1"/>
                        </a:solidFill>
                        <a:latin typeface="Baskerville Old Face" pitchFamily="18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2600" b="1" dirty="0" smtClean="0">
                        <a:solidFill>
                          <a:schemeClr val="bg1"/>
                        </a:solidFill>
                        <a:latin typeface="Baskerville Old Face" pitchFamily="18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28701">
                <a:tc gridSpan="2">
                  <a:txBody>
                    <a:bodyPr/>
                    <a:lstStyle/>
                    <a:p>
                      <a:pPr algn="l"/>
                      <a:r>
                        <a:rPr lang="id-ID" sz="2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Pengangkatan pegawai non pns berpendidikan DIII Kearsipan</a:t>
                      </a:r>
                      <a:r>
                        <a:rPr lang="id-ID" sz="25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 dan DIII/S1 TI  untuk memenuhi kekurangan  PNS </a:t>
                      </a:r>
                      <a:endParaRPr lang="id-ID" sz="2500" b="1" dirty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Aharoni" pitchFamily="2" charset="-79"/>
                        </a:rPr>
                        <a:t>31 orang</a:t>
                      </a:r>
                      <a:endParaRPr lang="id-ID" sz="2500" b="1" dirty="0">
                        <a:solidFill>
                          <a:srgbClr val="C00000"/>
                        </a:solidFill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 marT="45731" marB="457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-10886"/>
            <a:ext cx="9144000" cy="6752254"/>
            <a:chOff x="0" y="-10886"/>
            <a:chExt cx="9144000" cy="675225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62880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KEBIJAKAN BIDANG</a:t>
              </a:r>
            </a:p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SARANA PRASARANA</a:t>
              </a:r>
              <a:endParaRPr lang="id-ID" sz="3600" dirty="0">
                <a:solidFill>
                  <a:prstClr val="white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7504" y="6741368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522413" y="1814910"/>
              <a:ext cx="6400800" cy="46196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400" b="1" kern="0" dirty="0">
                  <a:latin typeface="Arial Narrow" pitchFamily="34" charset="0"/>
                  <a:cs typeface="Arial" pitchFamily="34" charset="0"/>
                </a:rPr>
                <a:t>Pergub 15 / 2014 ttg Standarisasi Sarana Kearsipan</a:t>
              </a:r>
              <a:endParaRPr lang="en-US" sz="2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980833" y="6225878"/>
              <a:ext cx="3940175" cy="369887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b="1" dirty="0">
                  <a:latin typeface="Franklin Gothic Medium" pitchFamily="34" charset="0"/>
                </a:rPr>
                <a:t>Depot Arsip Pemda DIY Tahun </a:t>
              </a:r>
              <a:r>
                <a:rPr lang="id-ID" b="1" dirty="0" smtClean="0">
                  <a:latin typeface="Franklin Gothic Medium" pitchFamily="34" charset="0"/>
                </a:rPr>
                <a:t>2018</a:t>
              </a:r>
              <a:endParaRPr lang="en-US" b="1" dirty="0">
                <a:latin typeface="Franklin Gothic Medium" pitchFamily="34" charset="0"/>
              </a:endParaRPr>
            </a:p>
          </p:txBody>
        </p:sp>
        <p:pic>
          <p:nvPicPr>
            <p:cNvPr id="23" name="Picture 10" descr="G:\DOKUMENTASI DINAMIS\foto depo 2015\IMG_535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413" y="2566690"/>
              <a:ext cx="1677987" cy="1665287"/>
            </a:xfrm>
            <a:prstGeom prst="rect">
              <a:avLst/>
            </a:prstGeom>
            <a:noFill/>
            <a:ln w="28575">
              <a:solidFill>
                <a:schemeClr val="tx1">
                  <a:alpha val="90195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3046413" y="4231977"/>
              <a:ext cx="1676400" cy="307975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1400" b="1">
                  <a:latin typeface="Franklin Gothic Book" pitchFamily="34" charset="0"/>
                </a:rPr>
                <a:t>Almari Peta</a:t>
              </a:r>
              <a:endParaRPr lang="en-US" sz="1400" b="1">
                <a:latin typeface="Franklin Gothic Book" pitchFamily="34" charset="0"/>
              </a:endParaRPr>
            </a:p>
          </p:txBody>
        </p:sp>
        <p:pic>
          <p:nvPicPr>
            <p:cNvPr id="25" name="Picture 9" descr="G:\DOKUMENTASI DINAMIS\foto depo 2015\IMG_535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3" y="4743152"/>
              <a:ext cx="1547812" cy="1504950"/>
            </a:xfrm>
            <a:prstGeom prst="rect">
              <a:avLst/>
            </a:prstGeom>
            <a:noFill/>
            <a:ln w="28575">
              <a:solidFill>
                <a:schemeClr val="tx1">
                  <a:alpha val="90979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50813" y="4231977"/>
              <a:ext cx="1524000" cy="307975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1400" b="1">
                  <a:latin typeface="Franklin Gothic Book" pitchFamily="34" charset="0"/>
                </a:rPr>
                <a:t>Filling Cabinet</a:t>
              </a:r>
              <a:endParaRPr lang="en-US" sz="1400" b="1">
                <a:latin typeface="Franklin Gothic Book" pitchFamily="34" charset="0"/>
              </a:endParaRPr>
            </a:p>
          </p:txBody>
        </p:sp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3" y="2566690"/>
              <a:ext cx="1547812" cy="1665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351213" y="6287790"/>
              <a:ext cx="1373187" cy="307975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id-ID" sz="200" b="1">
                <a:latin typeface="Franklin Gothic Book" pitchFamily="34" charset="0"/>
              </a:endParaRPr>
            </a:p>
            <a:p>
              <a:pPr algn="ctr"/>
              <a:r>
                <a:rPr lang="id-ID" sz="1200" b="1">
                  <a:latin typeface="Franklin Gothic Book" pitchFamily="34" charset="0"/>
                </a:rPr>
                <a:t>Tabung Pemadam</a:t>
              </a:r>
              <a:endParaRPr lang="en-US" sz="1200" b="1">
                <a:latin typeface="Franklin Gothic Book" pitchFamily="34" charset="0"/>
              </a:endParaRPr>
            </a:p>
          </p:txBody>
        </p:sp>
        <p:pic>
          <p:nvPicPr>
            <p:cNvPr id="29" name="Picture 6" descr="G:\DOKUMENTASI DINAMIS\Foto rak IMB dan Rak IPT, IPPT\IMG_634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566690"/>
              <a:ext cx="1354137" cy="1665287"/>
            </a:xfrm>
            <a:prstGeom prst="rect">
              <a:avLst/>
            </a:prstGeom>
            <a:noFill/>
            <a:ln w="28575">
              <a:solidFill>
                <a:schemeClr val="tx1">
                  <a:alpha val="90979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674813" y="4231977"/>
              <a:ext cx="1371600" cy="307975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1400" b="1">
                  <a:latin typeface="Franklin Gothic Book" pitchFamily="34" charset="0"/>
                </a:rPr>
                <a:t>Rak Arsip</a:t>
              </a:r>
              <a:endParaRPr lang="en-US" sz="1400" b="1">
                <a:latin typeface="Franklin Gothic Book" pitchFamily="34" charset="0"/>
              </a:endParaRPr>
            </a:p>
          </p:txBody>
        </p:sp>
        <p:pic>
          <p:nvPicPr>
            <p:cNvPr id="31" name="Content Placeholder 3" descr="perpusd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8113" y="2636912"/>
              <a:ext cx="4016375" cy="34020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313" y="4743152"/>
              <a:ext cx="1333500" cy="15049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25" y="4743152"/>
              <a:ext cx="1652588" cy="15049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27000" y="6289377"/>
              <a:ext cx="1547813" cy="307975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1400" b="1">
                  <a:latin typeface="Franklin Gothic Book" pitchFamily="34" charset="0"/>
                </a:rPr>
                <a:t>Roll O</a:t>
              </a:r>
              <a:r>
                <a:rPr lang="en-AU" sz="1400" b="1">
                  <a:latin typeface="Franklin Gothic Book" pitchFamily="34" charset="0"/>
                </a:rPr>
                <a:t>’</a:t>
              </a:r>
              <a:r>
                <a:rPr lang="id-ID" sz="1400" b="1">
                  <a:latin typeface="Franklin Gothic Book" pitchFamily="34" charset="0"/>
                </a:rPr>
                <a:t>pact</a:t>
              </a:r>
              <a:endParaRPr lang="en-US" sz="1400" b="1">
                <a:latin typeface="Franklin Gothic Book" pitchFamily="34" charset="0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1698625" y="6287790"/>
              <a:ext cx="1652588" cy="307975"/>
            </a:xfrm>
            <a:prstGeom prst="rect">
              <a:avLst/>
            </a:prstGeom>
            <a:noFill/>
            <a:ln w="12700">
              <a:solidFill>
                <a:schemeClr val="tx1">
                  <a:alpha val="85097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1400" b="1">
                  <a:latin typeface="Franklin Gothic Book" pitchFamily="34" charset="0"/>
                </a:rPr>
                <a:t>Almari </a:t>
              </a:r>
              <a:r>
                <a:rPr lang="en-AU" sz="1400" b="1">
                  <a:latin typeface="Franklin Gothic Book" pitchFamily="34" charset="0"/>
                </a:rPr>
                <a:t>Tahan Api</a:t>
              </a:r>
              <a:endParaRPr lang="en-US" sz="1400" b="1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1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90800" y="24580"/>
            <a:ext cx="6553200" cy="83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sz="6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7" descr="D:\Gawean\TAHUN 2015\KEISTIMEWAAN DIY\10 November 2015\IMG_119696390271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862780"/>
          </a:xfrm>
          <a:prstGeom prst="rect">
            <a:avLst/>
          </a:prstGeom>
          <a:solidFill>
            <a:schemeClr val="bg1">
              <a:lumMod val="50000"/>
            </a:schemeClr>
          </a:solidFill>
          <a:extLst/>
        </p:spPr>
      </p:pic>
      <p:sp>
        <p:nvSpPr>
          <p:cNvPr id="9" name="Rectangle 8"/>
          <p:cNvSpPr/>
          <p:nvPr/>
        </p:nvSpPr>
        <p:spPr>
          <a:xfrm>
            <a:off x="1981200" y="0"/>
            <a:ext cx="2286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85800"/>
            <a:ext cx="2286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-10886"/>
            <a:ext cx="304800" cy="23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02790"/>
            <a:ext cx="304800" cy="71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1800" y="118373"/>
            <a:ext cx="632842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600" b="1" dirty="0" smtClean="0">
                <a:solidFill>
                  <a:srgbClr val="C00000"/>
                </a:solidFill>
                <a:latin typeface="Arial Narrow" pitchFamily="34" charset="0"/>
              </a:rPr>
              <a:t>Kegiatan Unggulan</a:t>
            </a:r>
            <a:endParaRPr lang="id-ID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9556" y="262389"/>
            <a:ext cx="636493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600" dirty="0" smtClean="0">
                <a:solidFill>
                  <a:prstClr val="white"/>
                </a:solidFill>
                <a:latin typeface="Bernard MT Condensed" panose="02050806060905020404" pitchFamily="18" charset="0"/>
              </a:rPr>
              <a:t>SARANA PRASARANA DPAD DIY</a:t>
            </a:r>
            <a:endParaRPr lang="id-ID" sz="3600" dirty="0">
              <a:solidFill>
                <a:prstClr val="white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248400" y="3381946"/>
            <a:ext cx="23622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d-ID" sz="10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id-ID" b="1">
                <a:solidFill>
                  <a:srgbClr val="FF0000"/>
                </a:solidFill>
                <a:latin typeface="Arial Narrow" pitchFamily="34" charset="0"/>
              </a:rPr>
              <a:t>Ruang Audio Visual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232524" y="6289501"/>
            <a:ext cx="237807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id-ID" sz="1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Bus Wisata Arsip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93738" y="6260120"/>
            <a:ext cx="23622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d-ID" sz="10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id-ID" b="1" dirty="0" smtClean="0">
                <a:solidFill>
                  <a:srgbClr val="FF0000"/>
                </a:solidFill>
                <a:latin typeface="Arial Narrow" pitchFamily="34" charset="0"/>
              </a:rPr>
              <a:t>Ruang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Layanan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73075" y="3409181"/>
            <a:ext cx="23622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d-ID" sz="1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Ruang Penyimpanan</a:t>
            </a: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3225800" cy="239209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IMG_20160502_091336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42333"/>
            <a:ext cx="3225800" cy="231100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LKD TELADAN 2016\LOMBA LKD-FOTO DINAMIS\bis wisata ARSIP\IMG_1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78448"/>
            <a:ext cx="3135313" cy="22748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0803"/>
            <a:ext cx="3429000" cy="24622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14" y="1327428"/>
            <a:ext cx="3089386" cy="238375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352800" y="3315067"/>
            <a:ext cx="2362200" cy="38472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d-ID" sz="1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Ruang Pameran Arsip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43" y="3992184"/>
            <a:ext cx="3023914" cy="22679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352800" y="5875399"/>
            <a:ext cx="2362200" cy="38472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d-ID" sz="1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Ruang </a:t>
            </a:r>
            <a:r>
              <a:rPr lang="id-ID" b="1" dirty="0" smtClean="0">
                <a:solidFill>
                  <a:srgbClr val="FF0000"/>
                </a:solidFill>
                <a:latin typeface="Arial Narrow" pitchFamily="34" charset="0"/>
              </a:rPr>
              <a:t>Restorasi</a:t>
            </a:r>
            <a:endParaRPr lang="id-ID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90800" y="24580"/>
            <a:ext cx="6553200" cy="83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sz="6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7" descr="D:\Gawean\TAHUN 2015\KEISTIMEWAAN DIY\10 November 2015\IMG_119696390271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862780"/>
          </a:xfrm>
          <a:prstGeom prst="rect">
            <a:avLst/>
          </a:prstGeom>
          <a:solidFill>
            <a:schemeClr val="bg1">
              <a:lumMod val="50000"/>
            </a:schemeClr>
          </a:solidFill>
          <a:extLst/>
        </p:spPr>
      </p:pic>
      <p:sp>
        <p:nvSpPr>
          <p:cNvPr id="9" name="Rectangle 8"/>
          <p:cNvSpPr/>
          <p:nvPr/>
        </p:nvSpPr>
        <p:spPr>
          <a:xfrm>
            <a:off x="1981200" y="0"/>
            <a:ext cx="2286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85800"/>
            <a:ext cx="2286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9800" y="-10886"/>
            <a:ext cx="304800" cy="23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02790"/>
            <a:ext cx="304800" cy="71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1800" y="118373"/>
            <a:ext cx="632842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600" b="1" dirty="0" smtClean="0">
                <a:solidFill>
                  <a:srgbClr val="C00000"/>
                </a:solidFill>
                <a:latin typeface="Arial Narrow" pitchFamily="34" charset="0"/>
              </a:rPr>
              <a:t>Kegiatan Unggulan</a:t>
            </a:r>
            <a:endParaRPr lang="id-ID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9556" y="262389"/>
            <a:ext cx="636493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600" dirty="0" smtClean="0">
                <a:solidFill>
                  <a:prstClr val="white"/>
                </a:solidFill>
                <a:latin typeface="Bernard MT Condensed" panose="02050806060905020404" pitchFamily="18" charset="0"/>
              </a:rPr>
              <a:t>SUMBER DAYA PERALATAN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504" y="6741368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2413" y="1814910"/>
            <a:ext cx="6400800" cy="46196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Alih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b="1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Input Data SIKN</a:t>
            </a:r>
            <a:endParaRPr lang="en-US" sz="2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428563" y="5085183"/>
            <a:ext cx="1676400" cy="307975"/>
          </a:xfrm>
          <a:prstGeom prst="rect">
            <a:avLst/>
          </a:prstGeom>
          <a:noFill/>
          <a:ln w="12700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dirty="0" smtClean="0">
                <a:latin typeface="Franklin Gothic Book" pitchFamily="34" charset="0"/>
              </a:rPr>
              <a:t>Scanner</a:t>
            </a:r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00294" y="5085183"/>
            <a:ext cx="1380611" cy="307777"/>
          </a:xfrm>
          <a:prstGeom prst="rect">
            <a:avLst/>
          </a:prstGeom>
          <a:noFill/>
          <a:ln w="12700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sz="1400" b="1" dirty="0" smtClean="0">
                <a:latin typeface="Franklin Gothic Book" pitchFamily="34" charset="0"/>
              </a:rPr>
              <a:t>Komputer</a:t>
            </a:r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524919" y="5085184"/>
            <a:ext cx="1371600" cy="307975"/>
          </a:xfrm>
          <a:prstGeom prst="rect">
            <a:avLst/>
          </a:prstGeom>
          <a:noFill/>
          <a:ln w="12700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dirty="0" smtClean="0">
                <a:latin typeface="Franklin Gothic Book" pitchFamily="34" charset="0"/>
              </a:rPr>
              <a:t>Kamera</a:t>
            </a:r>
            <a:endParaRPr lang="en-US" sz="1400" b="1" dirty="0">
              <a:latin typeface="Franklin Gothic Book" pitchFamily="34" charset="0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778007" y="5084985"/>
            <a:ext cx="1547813" cy="307975"/>
          </a:xfrm>
          <a:prstGeom prst="rect">
            <a:avLst/>
          </a:prstGeom>
          <a:noFill/>
          <a:ln w="12700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dirty="0" smtClean="0">
                <a:latin typeface="Franklin Gothic Book" pitchFamily="34" charset="0"/>
              </a:rPr>
              <a:t>Server</a:t>
            </a:r>
            <a:endParaRPr lang="en-US" sz="1400" b="1" dirty="0"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2" y="2639704"/>
            <a:ext cx="2054343" cy="2157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39705"/>
            <a:ext cx="1930472" cy="217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3" y="2639704"/>
            <a:ext cx="1821574" cy="2233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62" y="2601408"/>
            <a:ext cx="2165504" cy="21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0886"/>
            <a:ext cx="9144000" cy="6661629"/>
            <a:chOff x="0" y="-10886"/>
            <a:chExt cx="9144000" cy="666162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4600" y="838200"/>
              <a:ext cx="6629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 descr="GEDUNG ARSI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076456"/>
              <a:ext cx="3362200" cy="2625973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itle 1"/>
            <p:cNvSpPr txBox="1">
              <a:spLocks/>
            </p:cNvSpPr>
            <p:nvPr/>
          </p:nvSpPr>
          <p:spPr>
            <a:xfrm>
              <a:off x="990600" y="5085184"/>
              <a:ext cx="7109792" cy="989495"/>
            </a:xfrm>
            <a:prstGeom prst="rect">
              <a:avLst/>
            </a:prstGeom>
            <a:ln>
              <a:miter lim="800000"/>
              <a:headEnd/>
              <a:tailEnd/>
            </a:ln>
            <a:extLst/>
          </p:spPr>
          <p:txBody>
            <a:bodyPr>
              <a:normAutofit fontScale="97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  <a:defRPr/>
              </a:pPr>
              <a:r>
                <a:rPr lang="en-US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Black" pitchFamily="34" charset="0"/>
                </a:rPr>
                <a:t/>
              </a:r>
              <a:br>
                <a:rPr lang="en-US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Black" pitchFamily="34" charset="0"/>
                </a:rPr>
              </a:br>
              <a:r>
                <a:rPr lang="en-US" sz="210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Black" pitchFamily="34" charset="0"/>
                </a:rPr>
                <a:t>DINAS</a:t>
              </a:r>
              <a:r>
                <a:rPr lang="id-ID" sz="210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Black" pitchFamily="34" charset="0"/>
                </a:rPr>
                <a:t> PERPUSTAKAAN DAN ARSIP DAERAH DIY</a:t>
              </a:r>
              <a:endParaRPr lang="en-US" sz="2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179512" y="5858655"/>
              <a:ext cx="8733606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en-US" sz="1400" dirty="0">
                  <a:latin typeface="Arial Rounded MT Bold" pitchFamily="34" charset="0"/>
                  <a:cs typeface="Aparajita" pitchFamily="34" charset="0"/>
                </a:rPr>
                <a:t>Jl. </a:t>
              </a:r>
              <a:r>
                <a:rPr lang="id-ID" sz="1400" dirty="0">
                  <a:latin typeface="Arial Rounded MT Bold" pitchFamily="34" charset="0"/>
                  <a:cs typeface="Aparajita" pitchFamily="34" charset="0"/>
                </a:rPr>
                <a:t>Tentara Rakyat Mataram No.1 Yogyakarta 55281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id-ID" sz="1400" dirty="0">
                  <a:latin typeface="Arial Rounded MT Bold" pitchFamily="34" charset="0"/>
                  <a:cs typeface="Aparajita" pitchFamily="34" charset="0"/>
                </a:rPr>
                <a:t>Telp. (0274) 513969, 566170 Fax. (0274) 563367</a:t>
              </a:r>
              <a:endParaRPr lang="en-US" sz="1400" dirty="0">
                <a:latin typeface="Arial Rounded MT Bold" pitchFamily="34" charset="0"/>
                <a:cs typeface="Aparajita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en-US" sz="1400" dirty="0">
                  <a:latin typeface="Arial Rounded MT Bold" pitchFamily="34" charset="0"/>
                  <a:cs typeface="Aparajita" pitchFamily="34" charset="0"/>
                </a:rPr>
                <a:t>E-mail : </a:t>
              </a:r>
              <a:r>
                <a:rPr lang="id-ID" sz="1400" dirty="0">
                  <a:latin typeface="Arial Rounded MT Bold" pitchFamily="34" charset="0"/>
                  <a:cs typeface="Aparajita" pitchFamily="34" charset="0"/>
                </a:rPr>
                <a:t>d</a:t>
              </a:r>
              <a:r>
                <a:rPr lang="id-ID" sz="1400" dirty="0" smtClean="0">
                  <a:latin typeface="Arial Rounded MT Bold" pitchFamily="34" charset="0"/>
                  <a:cs typeface="Aparajita" pitchFamily="34" charset="0"/>
                  <a:hlinkClick r:id="rId4"/>
                </a:rPr>
                <a:t>pad_diy@yahoo.com</a:t>
              </a:r>
              <a:r>
                <a:rPr lang="id-ID" sz="1400" dirty="0" smtClean="0">
                  <a:latin typeface="Arial Rounded MT Bold" pitchFamily="34" charset="0"/>
                  <a:cs typeface="Aparajita" pitchFamily="34" charset="0"/>
                </a:rPr>
                <a:t>  w</a:t>
              </a:r>
              <a:r>
                <a:rPr lang="en-US" sz="1400" dirty="0" err="1" smtClean="0">
                  <a:latin typeface="Arial Rounded MT Bold" pitchFamily="34" charset="0"/>
                  <a:cs typeface="Aparajita" pitchFamily="34" charset="0"/>
                </a:rPr>
                <a:t>ebsite</a:t>
              </a:r>
              <a:r>
                <a:rPr lang="en-US" sz="1400" dirty="0" smtClean="0">
                  <a:latin typeface="Arial Rounded MT Bold" pitchFamily="34" charset="0"/>
                  <a:cs typeface="Aparajita" pitchFamily="34" charset="0"/>
                </a:rPr>
                <a:t> </a:t>
              </a:r>
              <a:r>
                <a:rPr lang="en-US" sz="1400" dirty="0">
                  <a:latin typeface="Arial Rounded MT Bold" pitchFamily="34" charset="0"/>
                  <a:cs typeface="Aparajita" pitchFamily="34" charset="0"/>
                </a:rPr>
                <a:t>: </a:t>
              </a:r>
              <a:r>
                <a:rPr lang="id-ID" sz="1400" dirty="0" smtClean="0">
                  <a:latin typeface="Arial Rounded MT Bold" pitchFamily="34" charset="0"/>
                  <a:cs typeface="Aparajita" pitchFamily="34" charset="0"/>
                </a:rPr>
                <a:t>www.dpad.jogjaprov.go.id</a:t>
              </a:r>
              <a:endParaRPr lang="en-US" sz="1400" dirty="0">
                <a:latin typeface="Arial Rounded MT Bold" pitchFamily="34" charset="0"/>
                <a:cs typeface="Aparajita" pitchFamily="34" charset="0"/>
              </a:endParaRPr>
            </a:p>
          </p:txBody>
        </p:sp>
        <p:pic>
          <p:nvPicPr>
            <p:cNvPr id="19" name="Content Placeholder 3" descr="perpusd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324" y="1332354"/>
              <a:ext cx="5138770" cy="41395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  <a:softEdge rad="317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8914"/>
              <a:ext cx="5867400" cy="7611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72" y="3117332"/>
              <a:ext cx="3274740" cy="2286001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245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0886"/>
            <a:ext cx="9144000" cy="1135630"/>
            <a:chOff x="0" y="-10886"/>
            <a:chExt cx="9144000" cy="113563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124744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SUMBERDAYA DAYA ANGGARAN</a:t>
              </a:r>
              <a:endParaRPr lang="id-ID" sz="3600" dirty="0">
                <a:solidFill>
                  <a:prstClr val="white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5661248"/>
            <a:ext cx="9077308" cy="1196752"/>
            <a:chOff x="0" y="5539544"/>
            <a:chExt cx="9077308" cy="13184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9544"/>
              <a:ext cx="4572000" cy="13184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08" y="5539544"/>
              <a:ext cx="4572000" cy="131845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59567"/>
              </p:ext>
            </p:extLst>
          </p:nvPr>
        </p:nvGraphicFramePr>
        <p:xfrm>
          <a:off x="-12250" y="1412776"/>
          <a:ext cx="9156249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194"/>
                <a:gridCol w="5076055"/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latin typeface="Bookman Old Style" pitchFamily="18" charset="0"/>
                        </a:rPr>
                        <a:t>ANGGARAN</a:t>
                      </a:r>
                      <a:r>
                        <a:rPr lang="en-ID" sz="2200" b="1" dirty="0" smtClean="0">
                          <a:latin typeface="Bookman Old Style" pitchFamily="18" charset="0"/>
                        </a:rPr>
                        <a:t> KEARSIPAN</a:t>
                      </a:r>
                      <a:endParaRPr lang="id-ID" sz="22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id-ID" sz="2200" b="1" baseline="0" dirty="0" smtClean="0">
                          <a:latin typeface="Bookman Old Style" pitchFamily="18" charset="0"/>
                        </a:rPr>
                        <a:t> APBD</a:t>
                      </a:r>
                    </a:p>
                    <a:p>
                      <a:pPr algn="ctr"/>
                      <a:r>
                        <a:rPr lang="id-ID" sz="2400" b="1" baseline="0" dirty="0" smtClean="0">
                          <a:latin typeface="Bookman Old Style" pitchFamily="18" charset="0"/>
                        </a:rPr>
                        <a:t>(</a:t>
                      </a:r>
                      <a:r>
                        <a:rPr lang="en-US" sz="2400" b="1" baseline="0" dirty="0" err="1" smtClean="0">
                          <a:latin typeface="Bookman Old Style" pitchFamily="18" charset="0"/>
                        </a:rPr>
                        <a:t>Rp</a:t>
                      </a:r>
                      <a:r>
                        <a:rPr lang="en-US" sz="2400" b="1" baseline="0" dirty="0" smtClean="0">
                          <a:latin typeface="Bookman Old Style" pitchFamily="18" charset="0"/>
                        </a:rPr>
                        <a:t>. 621.340.000)</a:t>
                      </a:r>
                      <a:endParaRPr lang="id-ID" sz="18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>
                          <a:latin typeface="Bookman Old Style" pitchFamily="18" charset="0"/>
                        </a:rPr>
                        <a:t>ANGGARAN </a:t>
                      </a:r>
                      <a:r>
                        <a:rPr lang="en-ID" sz="2200" b="1" dirty="0" smtClean="0">
                          <a:latin typeface="Bookman Old Style" pitchFamily="18" charset="0"/>
                        </a:rPr>
                        <a:t>KEARSIPAN</a:t>
                      </a:r>
                      <a:r>
                        <a:rPr lang="id-ID" sz="2200" b="1" dirty="0" smtClean="0">
                          <a:latin typeface="Bookman Old Style" pitchFamily="18" charset="0"/>
                        </a:rPr>
                        <a:t> </a:t>
                      </a:r>
                      <a:endParaRPr lang="id-ID" sz="2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id-ID" sz="1800" b="1" dirty="0" smtClean="0">
                          <a:latin typeface="Bookman Old Style" pitchFamily="18" charset="0"/>
                        </a:rPr>
                        <a:t>DANA</a:t>
                      </a:r>
                      <a:r>
                        <a:rPr lang="id-ID" sz="1800" b="1" baseline="0" dirty="0" smtClean="0">
                          <a:latin typeface="Bookman Old Style" pitchFamily="18" charset="0"/>
                        </a:rPr>
                        <a:t> KEISTIMEWAAN</a:t>
                      </a:r>
                      <a:endParaRPr lang="en-US" sz="1800" b="1" baseline="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Bookman Old Style" pitchFamily="18" charset="0"/>
                        </a:rPr>
                        <a:t>(</a:t>
                      </a:r>
                      <a:r>
                        <a:rPr lang="en-US" sz="2400" b="1" dirty="0" err="1" smtClean="0">
                          <a:latin typeface="Bookman Old Style" pitchFamily="18" charset="0"/>
                        </a:rPr>
                        <a:t>Rp</a:t>
                      </a:r>
                      <a:r>
                        <a:rPr lang="en-US" sz="2400" b="1" dirty="0" smtClean="0">
                          <a:latin typeface="Bookman Old Style" pitchFamily="18" charset="0"/>
                        </a:rPr>
                        <a:t>. 1.292.182.250)</a:t>
                      </a:r>
                      <a:endParaRPr lang="id-ID" sz="2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id-ID" sz="2200" b="1" baseline="0" dirty="0" smtClean="0">
                          <a:latin typeface="Arial Narrow" pitchFamily="34" charset="0"/>
                        </a:rPr>
                        <a:t>Pengolahan arsip statis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d-ID" sz="22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d-ID" sz="2200" b="1" dirty="0" smtClean="0">
                          <a:latin typeface="Arial Narrow" pitchFamily="34" charset="0"/>
                        </a:rPr>
                        <a:t>Pengelolaan arsip Kasultanan (Kraton) dan Kadipaten Pakualaman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b="1" kern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2200" b="1" kern="0" dirty="0" smtClean="0">
                          <a:latin typeface="Arial Narrow" pitchFamily="34" charset="0"/>
                          <a:cs typeface="Arial" pitchFamily="34" charset="0"/>
                        </a:rPr>
                        <a:t>Alih</a:t>
                      </a:r>
                      <a:r>
                        <a:rPr lang="id-ID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media arsip statis</a:t>
                      </a:r>
                      <a:endParaRPr lang="id-ID" sz="2200" b="1" kern="0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d-ID" sz="2200" b="1" kern="0" dirty="0" smtClean="0">
                          <a:latin typeface="Arial Narrow" pitchFamily="34" charset="0"/>
                          <a:cs typeface="Arial" pitchFamily="34" charset="0"/>
                        </a:rPr>
                        <a:t>Alih</a:t>
                      </a:r>
                      <a:r>
                        <a:rPr lang="id-ID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media arsip statis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2200" b="1" dirty="0" smtClean="0">
                          <a:latin typeface="Arial Narrow" pitchFamily="34" charset="0"/>
                        </a:rPr>
                        <a:t>Kasultanan (Kraton) dan Kadipaten Pakualaman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0" dirty="0" err="1" smtClean="0">
                          <a:latin typeface="Arial Narrow" pitchFamily="34" charset="0"/>
                          <a:cs typeface="Arial" pitchFamily="34" charset="0"/>
                        </a:rPr>
                        <a:t>Penyusunan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Buku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naskah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Sumber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Arsip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Inventaris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Arsip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 Guide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Arsip</a:t>
                      </a:r>
                      <a:endParaRPr lang="id-ID" sz="2200" b="1" kern="0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kern="0" dirty="0" smtClean="0">
                          <a:latin typeface="Arial Narrow" pitchFamily="34" charset="0"/>
                          <a:cs typeface="Arial" pitchFamily="34" charset="0"/>
                        </a:rPr>
                        <a:t>Tenaga</a:t>
                      </a:r>
                      <a:r>
                        <a:rPr lang="id-ID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non PNS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2200" b="1" kern="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(termasuk tenaga input data arsip ke SIK</a:t>
                      </a:r>
                      <a:r>
                        <a:rPr lang="en-US" sz="2200" b="1" kern="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  <a:r>
                        <a:rPr lang="id-ID" sz="2200" b="1" kern="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)</a:t>
                      </a:r>
                      <a:endParaRPr lang="id-ID" sz="2200" b="1" kern="0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endParaRPr lang="id-ID" sz="22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d-ID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Preservasi arsip statis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d-ID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Preservasi arsip statis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2200" b="1" dirty="0" smtClean="0">
                          <a:latin typeface="Arial Narrow" pitchFamily="34" charset="0"/>
                        </a:rPr>
                        <a:t>Kasultanan (Kraton) dan Kadipaten Pakualaman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5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Layanan</a:t>
                      </a:r>
                      <a:r>
                        <a:rPr lang="en-US" sz="22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kern="0" baseline="0" dirty="0" err="1" smtClean="0">
                          <a:latin typeface="Arial Narrow" pitchFamily="34" charset="0"/>
                          <a:cs typeface="Arial" pitchFamily="34" charset="0"/>
                        </a:rPr>
                        <a:t>Arsip</a:t>
                      </a:r>
                      <a:endParaRPr lang="id-ID" sz="2200" b="1" kern="0" baseline="0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2200" b="1" kern="0" baseline="0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8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D:\Gawean\TAHUN 2015\KEISTIMEWAAN DIY\10 November 2015\IMG_119696390271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"/>
            <a:ext cx="14859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28900" y="0"/>
            <a:ext cx="17145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8900" y="685800"/>
            <a:ext cx="17145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28950" y="838200"/>
            <a:ext cx="497205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00350" y="-11112"/>
            <a:ext cx="228600" cy="2397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0350" y="203200"/>
            <a:ext cx="228600" cy="71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99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949279"/>
            <a:ext cx="677703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1"/>
          <p:cNvSpPr>
            <a:spLocks noChangeArrowheads="1"/>
          </p:cNvSpPr>
          <p:nvPr/>
        </p:nvSpPr>
        <p:spPr bwMode="auto">
          <a:xfrm>
            <a:off x="755576" y="1124745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algn="just" defTabSz="530225" eaLnBrk="1" hangingPunct="1"/>
            <a:r>
              <a:rPr lang="en-AU" altLang="id-ID" sz="2800" dirty="0">
                <a:solidFill>
                  <a:srgbClr val="000000"/>
                </a:solidFill>
                <a:latin typeface="Arial Narrow" pitchFamily="34" charset="0"/>
              </a:rPr>
              <a:t>JUMLAH ARSIP STATIS YANG SUDAH DIOLAH</a:t>
            </a:r>
            <a:endParaRPr lang="id-ID" altLang="id-ID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994" name="Rectangle 2"/>
          <p:cNvSpPr>
            <a:spLocks noChangeArrowheads="1"/>
          </p:cNvSpPr>
          <p:nvPr/>
        </p:nvSpPr>
        <p:spPr bwMode="auto">
          <a:xfrm>
            <a:off x="3093244" y="146051"/>
            <a:ext cx="4826794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id-ID" sz="3600" b="1" dirty="0" smtClean="0">
                <a:solidFill>
                  <a:schemeClr val="bg1"/>
                </a:solidFill>
                <a:latin typeface="Arial Narrow" pitchFamily="34" charset="0"/>
              </a:rPr>
              <a:t>SUMBER DAYA</a:t>
            </a:r>
            <a:r>
              <a:rPr lang="en-AU" altLang="id-ID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AU" altLang="id-ID" sz="3600" b="1" dirty="0">
                <a:solidFill>
                  <a:schemeClr val="bg1"/>
                </a:solidFill>
                <a:latin typeface="Arial Narrow" pitchFamily="34" charset="0"/>
              </a:rPr>
              <a:t>ARSIP</a:t>
            </a:r>
            <a:r>
              <a:rPr lang="en-AU" altLang="id-ID" sz="36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id-ID" altLang="id-ID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98540"/>
              </p:ext>
            </p:extLst>
          </p:nvPr>
        </p:nvGraphicFramePr>
        <p:xfrm>
          <a:off x="755577" y="1829584"/>
          <a:ext cx="7416824" cy="40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273">
                  <a:extLst>
                    <a:ext uri="{9D8B030D-6E8A-4147-A177-3AD203B41FA5}"/>
                  </a:extLst>
                </a:gridCol>
                <a:gridCol w="1454279">
                  <a:extLst>
                    <a:ext uri="{9D8B030D-6E8A-4147-A177-3AD203B41FA5}"/>
                  </a:extLst>
                </a:gridCol>
                <a:gridCol w="1308851">
                  <a:extLst>
                    <a:ext uri="{9D8B030D-6E8A-4147-A177-3AD203B41FA5}"/>
                  </a:extLst>
                </a:gridCol>
                <a:gridCol w="1672421">
                  <a:extLst>
                    <a:ext uri="{9D8B030D-6E8A-4147-A177-3AD203B41FA5}"/>
                  </a:extLst>
                </a:gridCol>
              </a:tblGrid>
              <a:tr h="47443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JENIS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 smtClean="0"/>
                        <a:t>Daftar</a:t>
                      </a:r>
                      <a:r>
                        <a:rPr lang="en-AU" sz="1800" dirty="0" smtClean="0"/>
                        <a:t>/</a:t>
                      </a:r>
                      <a:r>
                        <a:rPr lang="en-AU" sz="1800" dirty="0" err="1" smtClean="0"/>
                        <a:t>Buku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 smtClean="0"/>
                        <a:t>Berkas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 smtClean="0"/>
                        <a:t>Lembar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474430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Arsip</a:t>
                      </a:r>
                      <a:r>
                        <a:rPr lang="en-AU" sz="2400" dirty="0" smtClean="0"/>
                        <a:t> </a:t>
                      </a:r>
                      <a:r>
                        <a:rPr lang="en-AU" sz="2400" dirty="0" err="1" smtClean="0"/>
                        <a:t>Tekstual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110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53.949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1.011.242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474430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Arsip</a:t>
                      </a:r>
                      <a:r>
                        <a:rPr lang="en-AU" sz="2400" dirty="0" smtClean="0"/>
                        <a:t> </a:t>
                      </a:r>
                      <a:r>
                        <a:rPr lang="en-AU" sz="2400" dirty="0" err="1" smtClean="0"/>
                        <a:t>Foto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15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smtClean="0"/>
                        <a:t>-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5.403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766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err="1" smtClean="0"/>
                        <a:t>Arsip</a:t>
                      </a:r>
                      <a:r>
                        <a:rPr lang="en-AU" sz="2400" dirty="0" smtClean="0"/>
                        <a:t> Audio</a:t>
                      </a:r>
                      <a:r>
                        <a:rPr lang="en-AU" sz="2400" baseline="0" dirty="0" smtClean="0"/>
                        <a:t> Visual</a:t>
                      </a:r>
                      <a:endParaRPr lang="en-AU" sz="2400" dirty="0" smtClean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3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269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807715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Arsip</a:t>
                      </a:r>
                      <a:r>
                        <a:rPr lang="en-AU" sz="2400" baseline="0" dirty="0" smtClean="0"/>
                        <a:t> </a:t>
                      </a:r>
                      <a:r>
                        <a:rPr lang="en-AU" sz="2400" dirty="0" err="1" smtClean="0"/>
                        <a:t>Kartografi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1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- 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smtClean="0"/>
                        <a:t>8.067</a:t>
                      </a:r>
                    </a:p>
                    <a:p>
                      <a:pPr algn="r"/>
                      <a:endParaRPr lang="en-AU" sz="2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818877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Naskah</a:t>
                      </a:r>
                      <a:r>
                        <a:rPr lang="en-AU" sz="2400" dirty="0" smtClean="0"/>
                        <a:t> </a:t>
                      </a:r>
                      <a:r>
                        <a:rPr lang="en-AU" sz="2400" dirty="0" err="1" smtClean="0"/>
                        <a:t>Sumber</a:t>
                      </a:r>
                      <a:r>
                        <a:rPr lang="en-AU" sz="2400" dirty="0" smtClean="0"/>
                        <a:t> </a:t>
                      </a:r>
                      <a:r>
                        <a:rPr lang="en-AU" sz="2400" dirty="0" err="1" smtClean="0"/>
                        <a:t>Arsip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14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-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800" dirty="0" smtClean="0"/>
                        <a:t>-</a:t>
                      </a:r>
                      <a:endParaRPr lang="en-AU" sz="2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D:\Gawean\TAHUN 2015\KEISTIMEWAAN DIY\10 November 2015\IMG_119696390271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"/>
            <a:ext cx="14859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28900" y="0"/>
            <a:ext cx="17145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8900" y="685800"/>
            <a:ext cx="17145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28950" y="838200"/>
            <a:ext cx="497205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00350" y="-11112"/>
            <a:ext cx="228600" cy="2397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0350" y="203200"/>
            <a:ext cx="228600" cy="71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93" name="Rectangle 1"/>
          <p:cNvSpPr>
            <a:spLocks noChangeArrowheads="1"/>
          </p:cNvSpPr>
          <p:nvPr/>
        </p:nvSpPr>
        <p:spPr bwMode="auto">
          <a:xfrm>
            <a:off x="1691680" y="1124745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algn="just" defTabSz="530225" eaLnBrk="1" hangingPunct="1"/>
            <a:r>
              <a:rPr lang="en-AU" altLang="id-ID" sz="2400" dirty="0">
                <a:solidFill>
                  <a:srgbClr val="000000"/>
                </a:solidFill>
                <a:latin typeface="Arial Narrow" pitchFamily="34" charset="0"/>
              </a:rPr>
              <a:t>JUMLAH ARSIP STATIS YANG SUDAH </a:t>
            </a:r>
            <a:r>
              <a:rPr lang="en-AU" altLang="id-ID" sz="2400" dirty="0" smtClean="0">
                <a:solidFill>
                  <a:srgbClr val="000000"/>
                </a:solidFill>
                <a:latin typeface="Arial Narrow" pitchFamily="34" charset="0"/>
              </a:rPr>
              <a:t>DIALIH MEDIA</a:t>
            </a:r>
            <a:endParaRPr lang="id-ID" altLang="id-ID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994" name="Rectangle 2"/>
          <p:cNvSpPr>
            <a:spLocks noChangeArrowheads="1"/>
          </p:cNvSpPr>
          <p:nvPr/>
        </p:nvSpPr>
        <p:spPr bwMode="auto">
          <a:xfrm>
            <a:off x="3093244" y="146051"/>
            <a:ext cx="4826794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altLang="id-ID" sz="3600" b="1" dirty="0" smtClean="0">
                <a:solidFill>
                  <a:schemeClr val="bg1"/>
                </a:solidFill>
                <a:latin typeface="Arial Narrow" pitchFamily="34" charset="0"/>
              </a:rPr>
              <a:t>SUMBER DAYA</a:t>
            </a:r>
            <a:r>
              <a:rPr lang="en-AU" altLang="id-ID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AU" altLang="id-ID" sz="3600" b="1" dirty="0">
                <a:solidFill>
                  <a:schemeClr val="bg1"/>
                </a:solidFill>
                <a:latin typeface="Arial Narrow" pitchFamily="34" charset="0"/>
              </a:rPr>
              <a:t>ARSIP</a:t>
            </a:r>
            <a:r>
              <a:rPr lang="en-AU" altLang="id-ID" sz="36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id-ID" altLang="id-ID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39953"/>
              </p:ext>
            </p:extLst>
          </p:nvPr>
        </p:nvGraphicFramePr>
        <p:xfrm>
          <a:off x="1619672" y="1916832"/>
          <a:ext cx="6048673" cy="201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  <a:gridCol w="1656184">
                  <a:extLst>
                    <a:ext uri="{9D8B030D-6E8A-4147-A177-3AD203B41FA5}"/>
                  </a:extLst>
                </a:gridCol>
              </a:tblGrid>
              <a:tr h="48338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JENIS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 smtClean="0"/>
                        <a:t>Daftar</a:t>
                      </a:r>
                      <a:r>
                        <a:rPr lang="en-AU" sz="1800" dirty="0" smtClean="0"/>
                        <a:t>/</a:t>
                      </a:r>
                      <a:r>
                        <a:rPr lang="en-AU" sz="1800" dirty="0" err="1" smtClean="0"/>
                        <a:t>Buku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 smtClean="0"/>
                        <a:t>Lembar</a:t>
                      </a:r>
                      <a:endParaRPr lang="en-AU" sz="18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812764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Arsip</a:t>
                      </a:r>
                      <a:r>
                        <a:rPr lang="en-AU" sz="2400" dirty="0" smtClean="0"/>
                        <a:t> </a:t>
                      </a:r>
                      <a:r>
                        <a:rPr lang="en-AU" sz="2400" dirty="0" err="1" smtClean="0"/>
                        <a:t>Tekstual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24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218.907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  <a:tr h="720084">
                <a:tc>
                  <a:txBody>
                    <a:bodyPr/>
                    <a:lstStyle/>
                    <a:p>
                      <a:r>
                        <a:rPr lang="en-AU" sz="2400" dirty="0" err="1" smtClean="0"/>
                        <a:t>Arsip</a:t>
                      </a:r>
                      <a:r>
                        <a:rPr lang="en-AU" sz="2400" dirty="0" smtClean="0"/>
                        <a:t> </a:t>
                      </a:r>
                      <a:r>
                        <a:rPr lang="en-AU" sz="2400" dirty="0" err="1" smtClean="0"/>
                        <a:t>Foto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9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400" dirty="0" smtClean="0"/>
                        <a:t>4.072</a:t>
                      </a:r>
                      <a:endParaRPr lang="en-AU" sz="2400" dirty="0"/>
                    </a:p>
                  </a:txBody>
                  <a:tcPr marL="68580" marR="68580" marT="45717" marB="4571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30574"/>
            <a:ext cx="3118470" cy="2236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56" y="571480"/>
            <a:ext cx="9152756" cy="6464222"/>
            <a:chOff x="0" y="-10886"/>
            <a:chExt cx="9152756" cy="6464222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9556" y="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4600" y="838200"/>
              <a:ext cx="6629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8914"/>
              <a:ext cx="5867400" cy="76118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7584" y="1412776"/>
              <a:ext cx="5040560" cy="8648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d-ID" sz="3000" dirty="0" smtClean="0">
                  <a:solidFill>
                    <a:schemeClr val="bg1"/>
                  </a:solidFill>
                  <a:latin typeface="Britannic Bold" pitchFamily="34" charset="0"/>
                </a:rPr>
                <a:t>PENGOLAHAN ARSIP STATIS</a:t>
              </a:r>
              <a:endParaRPr lang="id-ID" sz="3000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1157000254"/>
                </p:ext>
              </p:extLst>
            </p:nvPr>
          </p:nvGraphicFramePr>
          <p:xfrm>
            <a:off x="855154" y="2372036"/>
            <a:ext cx="5040560" cy="40813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5" name="Content Placeholder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44209" y="2642293"/>
              <a:ext cx="946910" cy="1326589"/>
            </a:xfrm>
            <a:prstGeom prst="rect">
              <a:avLst/>
            </a:prstGeom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302" y="1423226"/>
              <a:ext cx="1915633" cy="12094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224" y="2693519"/>
              <a:ext cx="921711" cy="1224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544171"/>
            <a:ext cx="3120252" cy="23138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0" y="8616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id-ID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64" y="-294895"/>
            <a:ext cx="9144000" cy="6536491"/>
            <a:chOff x="0" y="-10886"/>
            <a:chExt cx="9144000" cy="6536411"/>
          </a:xfrm>
        </p:grpSpPr>
        <p:sp>
          <p:nvSpPr>
            <p:cNvPr id="48132" name="Title 1"/>
            <p:cNvSpPr txBox="1">
              <a:spLocks/>
            </p:cNvSpPr>
            <p:nvPr/>
          </p:nvSpPr>
          <p:spPr bwMode="auto">
            <a:xfrm>
              <a:off x="2590800" y="24580"/>
              <a:ext cx="6553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defTabSz="914400" eaLnBrk="1" hangingPunct="1"/>
              <a:endParaRPr lang="en-US" altLang="en-US" sz="660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8133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981200" y="227"/>
              <a:ext cx="228600" cy="6857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6018"/>
              <a:ext cx="228600" cy="2285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7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3424"/>
              <a:ext cx="304800" cy="7111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775" y="117700"/>
              <a:ext cx="6328172" cy="6476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d-ID" sz="3600" b="1" dirty="0">
                  <a:solidFill>
                    <a:srgbClr val="C00000"/>
                  </a:solidFill>
                  <a:latin typeface="Arial Narrow" pitchFamily="34" charset="0"/>
                  <a:cs typeface="Arial" charset="0"/>
                </a:rPr>
                <a:t>Kegiatan Unggulan</a:t>
              </a:r>
            </a:p>
          </p:txBody>
        </p:sp>
        <p:sp>
          <p:nvSpPr>
            <p:cNvPr id="48139" name="Rectangle 14"/>
            <p:cNvSpPr>
              <a:spLocks noChangeArrowheads="1"/>
            </p:cNvSpPr>
            <p:nvPr/>
          </p:nvSpPr>
          <p:spPr bwMode="auto">
            <a:xfrm>
              <a:off x="2599555" y="316948"/>
              <a:ext cx="6452079" cy="120031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d-ID" altLang="en-US" sz="3600" b="1" dirty="0" smtClean="0">
                  <a:solidFill>
                    <a:srgbClr val="FFFFFF"/>
                  </a:solidFill>
                  <a:latin typeface="Bernard MT Condensed" pitchFamily="18" charset="0"/>
                </a:rPr>
                <a:t>Pengembangan/pelaksanaan </a:t>
              </a:r>
              <a:endParaRPr lang="en-US" altLang="en-US" sz="3600" b="1" dirty="0" smtClean="0">
                <a:solidFill>
                  <a:srgbClr val="FFFFFF"/>
                </a:solidFill>
                <a:latin typeface="Bernard MT Condensed" pitchFamily="18" charset="0"/>
              </a:endParaRPr>
            </a:p>
            <a:p>
              <a:pPr algn="ctr" eaLnBrk="1" hangingPunct="1"/>
              <a:r>
                <a:rPr lang="id-ID" altLang="en-US" sz="3600" b="1" dirty="0" smtClean="0">
                  <a:solidFill>
                    <a:srgbClr val="FFFFFF"/>
                  </a:solidFill>
                  <a:latin typeface="Bernard MT Condensed" pitchFamily="18" charset="0"/>
                </a:rPr>
                <a:t>SIKN JIKN </a:t>
              </a:r>
              <a:endParaRPr lang="id-ID" altLang="en-US" sz="3600" b="1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48140" name="Rectangle 4"/>
            <p:cNvSpPr>
              <a:spLocks noChangeArrowheads="1"/>
            </p:cNvSpPr>
            <p:nvPr/>
          </p:nvSpPr>
          <p:spPr bwMode="auto">
            <a:xfrm>
              <a:off x="0" y="43934"/>
              <a:ext cx="184731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endParaRPr lang="id-ID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2" name="Title 2"/>
            <p:cNvSpPr txBox="1">
              <a:spLocks/>
            </p:cNvSpPr>
            <p:nvPr/>
          </p:nvSpPr>
          <p:spPr bwMode="auto">
            <a:xfrm>
              <a:off x="6172200" y="5664349"/>
              <a:ext cx="2819400" cy="78898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id-ID" altLang="en-US" sz="16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4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4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r>
                <a:rPr lang="id-ID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Alih media arsip (scanning)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48143" name="Title 2"/>
            <p:cNvSpPr txBox="1">
              <a:spLocks/>
            </p:cNvSpPr>
            <p:nvPr/>
          </p:nvSpPr>
          <p:spPr bwMode="auto">
            <a:xfrm>
              <a:off x="3204998" y="5796111"/>
              <a:ext cx="2819400" cy="6572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id-ID" altLang="en-US" sz="16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4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r>
                <a:rPr lang="id-ID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Input arsip ke dalam SIKN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48144" name="Title 2"/>
            <p:cNvSpPr txBox="1">
              <a:spLocks/>
            </p:cNvSpPr>
            <p:nvPr/>
          </p:nvSpPr>
          <p:spPr bwMode="auto">
            <a:xfrm>
              <a:off x="6096000" y="3216077"/>
              <a:ext cx="2895600" cy="75539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d-ID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Daftar/inventaris/guide Arsip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48145" name="Title 2"/>
            <p:cNvSpPr txBox="1">
              <a:spLocks/>
            </p:cNvSpPr>
            <p:nvPr/>
          </p:nvSpPr>
          <p:spPr bwMode="auto">
            <a:xfrm>
              <a:off x="3165772" y="3314242"/>
              <a:ext cx="2899272" cy="6572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id-ID" altLang="en-US" sz="5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5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5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r>
                <a:rPr lang="id-ID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Pengolahan arsip statis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0800000">
              <a:off x="5744766" y="4880142"/>
              <a:ext cx="533400" cy="5381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8155" name="Rectangle 38"/>
            <p:cNvSpPr>
              <a:spLocks noChangeArrowheads="1"/>
            </p:cNvSpPr>
            <p:nvPr/>
          </p:nvSpPr>
          <p:spPr bwMode="auto">
            <a:xfrm>
              <a:off x="102778" y="1447274"/>
              <a:ext cx="2869022" cy="5078251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id-ID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r>
                <a:rPr lang="id-ID" altLang="en-US" sz="36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Input arsip ke dalam sikn</a:t>
              </a:r>
              <a:endParaRPr lang="id-ID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18262" y="1048700"/>
              <a:ext cx="229633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64" y="3726760"/>
            <a:ext cx="2830438" cy="20296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412775"/>
            <a:ext cx="1915633" cy="151667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412776"/>
            <a:ext cx="921711" cy="15258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New folder\New folder\DSC_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64" y="3722279"/>
            <a:ext cx="2877800" cy="203409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foto pengelolaan arsi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13" y="1390665"/>
            <a:ext cx="2703298" cy="186049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771529" y="2175700"/>
            <a:ext cx="533401" cy="43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570564" y="3501008"/>
            <a:ext cx="3858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771529" y="4365105"/>
            <a:ext cx="533401" cy="3764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Gawean\TAHUN 2015\KEISTIMEWAAN DIY\10 November 2015\IMG_119696390271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8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81200" y="0"/>
            <a:ext cx="2286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85800"/>
            <a:ext cx="2286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4600" y="838200"/>
            <a:ext cx="66294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9800" y="-10886"/>
            <a:ext cx="304800" cy="23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02790"/>
            <a:ext cx="304800" cy="71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51520" y="1196752"/>
            <a:ext cx="842493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875" indent="-269875" algn="just" defTabSz="530225"/>
            <a:r>
              <a:rPr lang="id-ID" sz="2400" b="1" dirty="0" smtClean="0">
                <a:solidFill>
                  <a:srgbClr val="C00000"/>
                </a:solidFill>
                <a:latin typeface="Arial Narrow" pitchFamily="34" charset="0"/>
              </a:rPr>
              <a:t>Input data dilakukan secara terus menerus  :</a:t>
            </a:r>
            <a:endParaRPr lang="id-ID" sz="2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r>
              <a:rPr lang="id-ID" sz="2200" dirty="0">
                <a:solidFill>
                  <a:prstClr val="black"/>
                </a:solidFill>
                <a:latin typeface="Arial Narrow" pitchFamily="34" charset="0"/>
              </a:rPr>
              <a:t>  </a:t>
            </a: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77828"/>
              </p:ext>
            </p:extLst>
          </p:nvPr>
        </p:nvGraphicFramePr>
        <p:xfrm>
          <a:off x="323529" y="1916832"/>
          <a:ext cx="6192687" cy="268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733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Tahun 2016 - 2018</a:t>
                      </a:r>
                      <a:endParaRPr lang="id-ID" sz="24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T="45707" marB="4570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PNS</a:t>
                      </a:r>
                      <a:r>
                        <a:rPr lang="id-ID" sz="1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(Arsiparis dan staf) dari Seksi  Layanan</a:t>
                      </a:r>
                      <a:endParaRPr lang="en-US" sz="18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487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Siswa/Mahasiswa</a:t>
                      </a:r>
                      <a:r>
                        <a:rPr lang="id-ID" sz="1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PKL  dari jurusan TI</a:t>
                      </a:r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934"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697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Tahun</a:t>
                      </a:r>
                      <a:r>
                        <a:rPr lang="id-ID" sz="24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2019 -</a:t>
                      </a:r>
                      <a:endParaRPr lang="id-ID" sz="24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697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Tenaga</a:t>
                      </a:r>
                      <a:r>
                        <a:rPr lang="id-ID" sz="1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non PNS</a:t>
                      </a:r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2 </a:t>
                      </a:r>
                      <a:r>
                        <a:rPr lang="id-ID" sz="18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  orang</a:t>
                      </a:r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12951"/>
            <a:ext cx="5867400" cy="761186"/>
          </a:xfrm>
          <a:prstGeom prst="rect">
            <a:avLst/>
          </a:prstGeom>
        </p:spPr>
      </p:pic>
      <p:pic>
        <p:nvPicPr>
          <p:cNvPr id="2051" name="Picture 3" descr="H:\New folder\DSC_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08507"/>
            <a:ext cx="2016224" cy="331296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New folder\New folder\DSC_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7" y="4738015"/>
            <a:ext cx="3186745" cy="188345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:\New folder\New folder\DSC_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38015"/>
            <a:ext cx="2877800" cy="195877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Gawean\TAHUN 2015\KEISTIMEWAAN DIY\10 November 2015\IMG_119696390271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8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81200" y="0"/>
            <a:ext cx="2286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685800"/>
            <a:ext cx="2286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4600" y="838200"/>
            <a:ext cx="66294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9800" y="-10886"/>
            <a:ext cx="304800" cy="23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02790"/>
            <a:ext cx="304800" cy="71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11560" y="1196752"/>
            <a:ext cx="806489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875" indent="-269875" algn="just" defTabSz="530225"/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        </a:t>
            </a:r>
            <a:r>
              <a:rPr lang="id-ID" sz="2400" b="1" dirty="0" smtClean="0">
                <a:solidFill>
                  <a:srgbClr val="C00000"/>
                </a:solidFill>
                <a:latin typeface="Arial Narrow" pitchFamily="34" charset="0"/>
              </a:rPr>
              <a:t>Jumlah data yang sudah di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id-ID" sz="2400" b="1" dirty="0" smtClean="0">
                <a:solidFill>
                  <a:srgbClr val="C00000"/>
                </a:solidFill>
                <a:latin typeface="Arial Narrow" pitchFamily="34" charset="0"/>
              </a:rPr>
              <a:t>input ke dalam SIK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N (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berkas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r>
              <a:rPr lang="id-ID" sz="2400" b="1" dirty="0" smtClean="0">
                <a:solidFill>
                  <a:srgbClr val="C00000"/>
                </a:solidFill>
                <a:latin typeface="Arial Narrow" pitchFamily="34" charset="0"/>
              </a:rPr>
              <a:t> :</a:t>
            </a:r>
            <a:endParaRPr lang="id-ID" sz="2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r>
              <a:rPr lang="id-ID" sz="22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r>
              <a:rPr lang="id-ID" sz="2200" dirty="0">
                <a:solidFill>
                  <a:prstClr val="black"/>
                </a:solidFill>
                <a:latin typeface="Arial Narrow" pitchFamily="34" charset="0"/>
              </a:rPr>
              <a:t>  </a:t>
            </a: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69875" indent="-269875" algn="just" defTabSz="530225"/>
            <a:endParaRPr lang="id-ID" sz="22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05499"/>
              </p:ext>
            </p:extLst>
          </p:nvPr>
        </p:nvGraphicFramePr>
        <p:xfrm>
          <a:off x="1295400" y="1857364"/>
          <a:ext cx="6840761" cy="207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2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733">
                <a:tc>
                  <a:txBody>
                    <a:bodyPr/>
                    <a:lstStyle/>
                    <a:p>
                      <a:pPr algn="ctr"/>
                      <a:r>
                        <a:rPr lang="id-ID" sz="4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Input</a:t>
                      </a:r>
                      <a:endParaRPr lang="id-ID" sz="40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T="45707" marB="4570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Publish</a:t>
                      </a:r>
                      <a:endParaRPr lang="id-ID" sz="40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T="45707" marB="4570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2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11.383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Narrow" pitchFamily="34" charset="0"/>
                        </a:rPr>
                        <a:t>7.684</a:t>
                      </a:r>
                      <a:endParaRPr lang="id-ID" sz="4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487"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12951"/>
            <a:ext cx="5867400" cy="761186"/>
          </a:xfrm>
          <a:prstGeom prst="rect">
            <a:avLst/>
          </a:prstGeom>
        </p:spPr>
      </p:pic>
      <p:pic>
        <p:nvPicPr>
          <p:cNvPr id="4098" name="Picture 2" descr="H:\New folder\New folder\DSC_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94" y="4420419"/>
            <a:ext cx="3321612" cy="197646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New folder\New folder\DSC_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0311"/>
            <a:ext cx="3547005" cy="199519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0" y="8616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id-ID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1112"/>
            <a:ext cx="9144000" cy="6464302"/>
            <a:chOff x="0" y="-10886"/>
            <a:chExt cx="9144000" cy="6464222"/>
          </a:xfrm>
        </p:grpSpPr>
        <p:sp>
          <p:nvSpPr>
            <p:cNvPr id="48132" name="Title 1"/>
            <p:cNvSpPr txBox="1">
              <a:spLocks/>
            </p:cNvSpPr>
            <p:nvPr/>
          </p:nvSpPr>
          <p:spPr bwMode="auto">
            <a:xfrm>
              <a:off x="2590800" y="24580"/>
              <a:ext cx="6553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defTabSz="914400" eaLnBrk="1" hangingPunct="1"/>
              <a:endParaRPr lang="en-US" altLang="en-US" sz="660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8133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981200" y="227"/>
              <a:ext cx="228600" cy="6857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6018"/>
              <a:ext cx="228600" cy="2285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7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3424"/>
              <a:ext cx="304800" cy="7111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40" name="Rectangle 4"/>
            <p:cNvSpPr>
              <a:spLocks noChangeArrowheads="1"/>
            </p:cNvSpPr>
            <p:nvPr/>
          </p:nvSpPr>
          <p:spPr bwMode="auto">
            <a:xfrm>
              <a:off x="0" y="43934"/>
              <a:ext cx="184731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endParaRPr lang="id-ID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2" name="Title 2"/>
            <p:cNvSpPr txBox="1">
              <a:spLocks/>
            </p:cNvSpPr>
            <p:nvPr/>
          </p:nvSpPr>
          <p:spPr bwMode="auto">
            <a:xfrm>
              <a:off x="6172200" y="5664349"/>
              <a:ext cx="2819400" cy="78898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id-ID" altLang="en-US" sz="16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4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4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r>
                <a:rPr lang="id-ID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Pameran </a:t>
              </a:r>
              <a:r>
                <a:rPr lang="id-ID" altLang="en-US" sz="1600" dirty="0">
                  <a:solidFill>
                    <a:srgbClr val="000000"/>
                  </a:solidFill>
                  <a:latin typeface="Arial Narrow" pitchFamily="34" charset="0"/>
                </a:rPr>
                <a:t>Arsip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48143" name="Title 2"/>
            <p:cNvSpPr txBox="1">
              <a:spLocks/>
            </p:cNvSpPr>
            <p:nvPr/>
          </p:nvSpPr>
          <p:spPr bwMode="auto">
            <a:xfrm>
              <a:off x="3131840" y="5796111"/>
              <a:ext cx="2892558" cy="6572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id-ID" altLang="en-US" sz="16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4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r>
                <a:rPr lang="id-ID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P</a:t>
              </a:r>
              <a:r>
                <a:rPr lang="en-US" altLang="en-US" sz="1600" dirty="0" err="1" smtClean="0">
                  <a:solidFill>
                    <a:srgbClr val="000000"/>
                  </a:solidFill>
                  <a:latin typeface="Arial Narrow" pitchFamily="34" charset="0"/>
                </a:rPr>
                <a:t>ameran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US" altLang="en-US" sz="1600" dirty="0" err="1" smtClean="0">
                  <a:solidFill>
                    <a:srgbClr val="000000"/>
                  </a:solidFill>
                  <a:latin typeface="Arial Narrow" pitchFamily="34" charset="0"/>
                </a:rPr>
                <a:t>arsip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48144" name="Title 2"/>
            <p:cNvSpPr txBox="1">
              <a:spLocks/>
            </p:cNvSpPr>
            <p:nvPr/>
          </p:nvSpPr>
          <p:spPr bwMode="auto">
            <a:xfrm>
              <a:off x="6096000" y="3216077"/>
              <a:ext cx="2819400" cy="6572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id-ID" altLang="en-US" sz="16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endParaRPr lang="id-ID" altLang="en-US" sz="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 eaLnBrk="1" hangingPunct="1"/>
              <a:r>
                <a:rPr lang="en-AU" altLang="en-US" sz="1600" dirty="0" err="1" smtClean="0">
                  <a:solidFill>
                    <a:srgbClr val="000000"/>
                  </a:solidFill>
                  <a:latin typeface="Arial Narrow" pitchFamily="34" charset="0"/>
                </a:rPr>
                <a:t>Buku</a:t>
              </a:r>
              <a:r>
                <a:rPr lang="en-AU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AU" altLang="en-US" sz="1600" dirty="0" err="1" smtClean="0">
                  <a:solidFill>
                    <a:srgbClr val="000000"/>
                  </a:solidFill>
                  <a:latin typeface="Arial Narrow" pitchFamily="34" charset="0"/>
                </a:rPr>
                <a:t>Layanan</a:t>
              </a:r>
              <a:r>
                <a:rPr lang="en-AU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AU" altLang="en-US" sz="1600" dirty="0" err="1" smtClean="0">
                  <a:solidFill>
                    <a:srgbClr val="000000"/>
                  </a:solidFill>
                  <a:latin typeface="Arial Narrow" pitchFamily="34" charset="0"/>
                </a:rPr>
                <a:t>Arsip</a:t>
              </a:r>
              <a:r>
                <a:rPr lang="en-AU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AU" altLang="en-US" sz="1600" dirty="0" err="1" smtClean="0">
                  <a:solidFill>
                    <a:srgbClr val="000000"/>
                  </a:solidFill>
                  <a:latin typeface="Arial Narrow" pitchFamily="34" charset="0"/>
                </a:rPr>
                <a:t>dan</a:t>
              </a:r>
              <a:r>
                <a:rPr lang="en-AU" altLang="en-US" sz="1600" dirty="0" smtClean="0">
                  <a:solidFill>
                    <a:srgbClr val="000000"/>
                  </a:solidFill>
                  <a:latin typeface="Arial Narrow" pitchFamily="34" charset="0"/>
                </a:rPr>
                <a:t> Leaflet</a:t>
              </a:r>
              <a:endParaRPr lang="id-ID" altLang="en-US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 rot="5400000">
              <a:off x="7381284" y="3926658"/>
              <a:ext cx="533393" cy="51316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id-ID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8155" name="Rectangle 38"/>
            <p:cNvSpPr>
              <a:spLocks noChangeArrowheads="1"/>
            </p:cNvSpPr>
            <p:nvPr/>
          </p:nvSpPr>
          <p:spPr bwMode="auto">
            <a:xfrm>
              <a:off x="102778" y="1447274"/>
              <a:ext cx="2869022" cy="4893586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id-ID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id-ID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r>
                <a:rPr lang="id-ID" altLang="en-US" sz="23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Penyebarluasan</a:t>
              </a:r>
              <a:r>
                <a:rPr lang="id-ID" altLang="en-US" sz="24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 pemanfaatan dan penggunaan arsip dalam jikn kepada masyarakat</a:t>
              </a:r>
              <a:endParaRPr lang="id-ID" altLang="en-US" sz="24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id-ID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id-ID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75022" y="1052727"/>
              <a:ext cx="885705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952" y="4028094"/>
            <a:ext cx="2735560" cy="193860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56" y="96046"/>
            <a:ext cx="5867400" cy="761186"/>
          </a:xfrm>
          <a:prstGeom prst="rect">
            <a:avLst/>
          </a:prstGeom>
        </p:spPr>
      </p:pic>
      <p:pic>
        <p:nvPicPr>
          <p:cNvPr id="1026" name="Picture 2" descr="G:\prof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76" y="1472572"/>
            <a:ext cx="2908224" cy="2113113"/>
          </a:xfrm>
          <a:prstGeom prst="rect">
            <a:avLst/>
          </a:prstGeom>
          <a:noFill/>
          <a:ln w="5715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4998" y="1472570"/>
            <a:ext cx="2662402" cy="2244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 : dpad.jogjaprov.go.id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44765" y="2348880"/>
            <a:ext cx="427435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56" y="4018720"/>
            <a:ext cx="2933700" cy="20512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647981" y="3965845"/>
            <a:ext cx="256581" cy="4034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27940" y="3655860"/>
            <a:ext cx="300357" cy="652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0" y="8616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id-ID" alt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1112"/>
            <a:ext cx="9144000" cy="6351826"/>
            <a:chOff x="0" y="-10886"/>
            <a:chExt cx="9144000" cy="6351747"/>
          </a:xfrm>
        </p:grpSpPr>
        <p:sp>
          <p:nvSpPr>
            <p:cNvPr id="48132" name="Title 1"/>
            <p:cNvSpPr txBox="1">
              <a:spLocks/>
            </p:cNvSpPr>
            <p:nvPr/>
          </p:nvSpPr>
          <p:spPr bwMode="auto">
            <a:xfrm>
              <a:off x="2590800" y="24580"/>
              <a:ext cx="6553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defTabSz="914400" eaLnBrk="1" hangingPunct="1"/>
              <a:endParaRPr lang="en-US" altLang="en-US" sz="660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8133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981200" y="227"/>
              <a:ext cx="228600" cy="6857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6018"/>
              <a:ext cx="228600" cy="22859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7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3424"/>
              <a:ext cx="304800" cy="7111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40" name="Rectangle 4"/>
            <p:cNvSpPr>
              <a:spLocks noChangeArrowheads="1"/>
            </p:cNvSpPr>
            <p:nvPr/>
          </p:nvSpPr>
          <p:spPr bwMode="auto">
            <a:xfrm>
              <a:off x="0" y="43934"/>
              <a:ext cx="184731" cy="36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endParaRPr lang="id-ID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5" name="Rectangle 38"/>
            <p:cNvSpPr>
              <a:spLocks noChangeArrowheads="1"/>
            </p:cNvSpPr>
            <p:nvPr/>
          </p:nvSpPr>
          <p:spPr bwMode="auto">
            <a:xfrm>
              <a:off x="102778" y="1447274"/>
              <a:ext cx="2869022" cy="4893587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en-US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id-ID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r>
                <a:rPr lang="en-US" altLang="en-US" sz="2400" b="1" dirty="0" err="1" smtClean="0">
                  <a:solidFill>
                    <a:srgbClr val="FFFFFF"/>
                  </a:solidFill>
                  <a:latin typeface="Copperplate Gothic Light" pitchFamily="34" charset="0"/>
                </a:rPr>
                <a:t>Persiapan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FFFF"/>
                  </a:solidFill>
                  <a:latin typeface="Copperplate Gothic Light" pitchFamily="34" charset="0"/>
                </a:rPr>
                <a:t>menjadi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FFFF"/>
                  </a:solidFill>
                  <a:latin typeface="Copperplate Gothic Light" pitchFamily="34" charset="0"/>
                </a:rPr>
                <a:t>simpul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FFFF"/>
                  </a:solidFill>
                  <a:latin typeface="Copperplate Gothic Light" pitchFamily="34" charset="0"/>
                </a:rPr>
                <a:t>jaringan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Copperplate Gothic Light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FFFF"/>
                  </a:solidFill>
                  <a:latin typeface="Copperplate Gothic Light" pitchFamily="34" charset="0"/>
                </a:rPr>
                <a:t>mandiri</a:t>
              </a:r>
              <a:endParaRPr lang="id-ID" altLang="en-US" sz="24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>
                <a:solidFill>
                  <a:srgbClr val="FFFFFF"/>
                </a:solidFill>
                <a:latin typeface="Copperplate Gothic Light" pitchFamily="34" charset="0"/>
              </a:endParaRPr>
            </a:p>
            <a:p>
              <a:pPr algn="ctr" eaLnBrk="1" hangingPunct="1"/>
              <a:endParaRPr lang="en-US" altLang="en-US" sz="3600" b="1" dirty="0" smtClean="0">
                <a:solidFill>
                  <a:srgbClr val="FFFFFF"/>
                </a:solidFill>
                <a:latin typeface="Copperplate Gothic Light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75022" y="1052727"/>
              <a:ext cx="885705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56" y="96046"/>
            <a:ext cx="5867400" cy="761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3756" y="1447066"/>
            <a:ext cx="56867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Rakornis</a:t>
            </a:r>
            <a:r>
              <a:rPr lang="en-US" sz="2400" dirty="0" smtClean="0"/>
              <a:t>  SIKN  JIKN 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25-26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2019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/>
              <a:t>AtoM</a:t>
            </a:r>
            <a:r>
              <a:rPr lang="en-US" sz="2400" dirty="0"/>
              <a:t> (Access to Memory).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/>
              <a:t>server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r>
              <a:rPr lang="en-US" sz="2400" dirty="0"/>
              <a:t> minimal CPU 8 Core, RAM 8 GB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Hardisk</a:t>
            </a:r>
            <a:r>
              <a:rPr lang="en-US" sz="2400" dirty="0"/>
              <a:t> 300 GB. </a:t>
            </a:r>
            <a:r>
              <a:rPr lang="en-US" sz="2400" dirty="0" err="1"/>
              <a:t>Dalam</a:t>
            </a:r>
            <a:r>
              <a:rPr lang="en-US" sz="2400" dirty="0"/>
              <a:t> server di ANRI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lvl="0" algn="just"/>
            <a:r>
              <a:rPr lang="en-US" sz="2400" dirty="0" err="1"/>
              <a:t>Pemda</a:t>
            </a:r>
            <a:r>
              <a:rPr lang="en-US" sz="2400" dirty="0"/>
              <a:t> </a:t>
            </a:r>
            <a:r>
              <a:rPr lang="en-US" sz="2400" dirty="0" smtClean="0"/>
              <a:t>DIY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Diskominfo</a:t>
            </a:r>
            <a:r>
              <a:rPr lang="en-US" sz="2400" dirty="0" smtClean="0"/>
              <a:t> DIY,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bersedia</a:t>
            </a:r>
            <a:r>
              <a:rPr lang="en-US" sz="2400" dirty="0"/>
              <a:t> </a:t>
            </a:r>
            <a:r>
              <a:rPr lang="en-US" sz="2400" dirty="0" err="1"/>
              <a:t>bekerjasama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ANRI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/>
              <a:t>proses </a:t>
            </a:r>
            <a:r>
              <a:rPr lang="en-US" sz="2400" dirty="0" err="1"/>
              <a:t>migrasi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r>
              <a:rPr lang="en-US" sz="2400" dirty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21088"/>
              <a:ext cx="9144000" cy="2636912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4600" y="838200"/>
              <a:ext cx="6629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9556" y="145588"/>
              <a:ext cx="6436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Hambatan dan solusi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395537" y="1484784"/>
              <a:ext cx="8573838" cy="426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 fontScale="92500" lnSpcReduction="1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id-ID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1. </a:t>
              </a:r>
              <a:r>
                <a:rPr lang="en-US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Hambatan</a:t>
              </a:r>
              <a:r>
                <a:rPr lang="id-ID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: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Saat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e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ntry data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aplikasi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sering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error, 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(data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tidak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bisa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tersimpan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)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endParaRPr lang="en-US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d-ID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2. </a:t>
              </a:r>
              <a:r>
                <a:rPr lang="en-US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Solusi</a:t>
              </a:r>
              <a:endParaRPr lang="id-ID" b="1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Konsultasi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langsung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ke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ANRI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lewat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telepon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setiap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waktu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,        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saat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mengalami</a:t>
              </a:r>
              <a:r>
                <a:rPr lang="en-US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hambatan</a:t>
              </a:r>
              <a:endParaRPr lang="id-ID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   </a:t>
              </a:r>
              <a:endParaRPr lang="id-ID" dirty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endParaRPr lang="id-ID" sz="2400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28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900" dirty="0" smtClean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4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09800" y="-10886"/>
            <a:ext cx="304800" cy="23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372768"/>
              <a:ext cx="8618017" cy="2485231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2996952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Kegiatan Unggulan</a:t>
              </a:r>
              <a:endPara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+mn-ea"/>
                  <a:cs typeface="+mn-cs"/>
                </a:rPr>
                <a:t>VISI &amp; MISI</a:t>
              </a:r>
              <a:endPara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7504" y="558924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981200" y="1383294"/>
              <a:ext cx="6888337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600" b="1" dirty="0" smtClean="0">
                  <a:solidFill>
                    <a:srgbClr val="C00000"/>
                  </a:solidFill>
                  <a:latin typeface="Bernard MT Condensed" panose="02050806060905020404" pitchFamily="18" charset="0"/>
                  <a:cs typeface="Arial" charset="0"/>
                </a:rPr>
                <a:t>VISI :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600" b="1" dirty="0" smtClean="0">
                  <a:latin typeface="Arial Narrow" panose="020B0606020202030204" pitchFamily="34" charset="0"/>
                  <a:cs typeface="Arial" charset="0"/>
                </a:rPr>
                <a:t>“MENYONGSONG ABAD SAMUDERA HINDIA UNTUK KEMULIAAN MARTABAT MANUSIA JOGJA”</a:t>
              </a:r>
              <a:endParaRPr lang="id-ID" sz="2600" b="1" dirty="0" smtClean="0"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291480" y="3140968"/>
              <a:ext cx="8168952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5000"/>
              </a:pPr>
              <a:r>
                <a:rPr kumimoji="1" lang="en-US" sz="2600" b="1" dirty="0" smtClean="0">
                  <a:solidFill>
                    <a:srgbClr val="C00000"/>
                  </a:solidFill>
                  <a:latin typeface="Bernard MT Condensed" panose="02050806060905020404" pitchFamily="18" charset="0"/>
                </a:rPr>
                <a:t>MISI :</a:t>
              </a: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Char char="v"/>
              </a:pPr>
              <a:r>
                <a:rPr kumimoji="1" lang="en-US" sz="2400" b="1" dirty="0" err="1" smtClean="0"/>
                <a:t>Meningkatkan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kualitas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hidup</a:t>
              </a:r>
              <a:r>
                <a:rPr kumimoji="1" lang="en-US" sz="2400" b="1" dirty="0" smtClean="0"/>
                <a:t>, </a:t>
              </a:r>
              <a:r>
                <a:rPr kumimoji="1" lang="en-US" sz="2400" b="1" dirty="0" err="1" smtClean="0"/>
                <a:t>kehidupan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dan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penghidupan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masyarakat</a:t>
              </a:r>
              <a:r>
                <a:rPr kumimoji="1" lang="en-US" sz="2400" b="1" dirty="0" smtClean="0"/>
                <a:t> </a:t>
              </a:r>
              <a:r>
                <a:rPr kumimoji="1" lang="id-ID" sz="2400" b="1" dirty="0" err="1" smtClean="0"/>
                <a:t>y</a:t>
              </a:r>
              <a:r>
                <a:rPr kumimoji="1" lang="en-US" sz="2400" b="1" dirty="0" err="1" smtClean="0"/>
                <a:t>ang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berkeadilan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dan</a:t>
              </a:r>
              <a:r>
                <a:rPr kumimoji="1" lang="en-US" sz="2400" b="1" dirty="0" smtClean="0"/>
                <a:t> </a:t>
              </a:r>
              <a:r>
                <a:rPr kumimoji="1" lang="en-US" sz="2400" b="1" dirty="0" err="1" smtClean="0"/>
                <a:t>berkeadaban</a:t>
              </a:r>
              <a:r>
                <a:rPr kumimoji="1" lang="id-ID" sz="2400" b="1" dirty="0" smtClean="0"/>
                <a:t> </a:t>
              </a:r>
              <a:endParaRPr kumimoji="1" lang="en-US" sz="2400" b="1" dirty="0" smtClean="0"/>
            </a:p>
            <a:p>
              <a:pPr marL="0" indent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5000"/>
              </a:pPr>
              <a:endParaRPr kumimoji="1" lang="en-US" sz="2400" b="1" dirty="0" smtClean="0"/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Char char="v"/>
              </a:pPr>
              <a:r>
                <a:rPr kumimoji="1" lang="en-US" sz="2400" b="1" dirty="0" err="1" smtClean="0"/>
                <a:t>Mewujudkan</a:t>
              </a:r>
              <a:r>
                <a:rPr kumimoji="1" lang="en-US" sz="2400" b="1" dirty="0" smtClean="0"/>
                <a:t> Tata </a:t>
              </a:r>
              <a:r>
                <a:rPr kumimoji="1" lang="en-US" sz="2400" b="1" dirty="0" err="1" smtClean="0"/>
                <a:t>Pemerintahan</a:t>
              </a:r>
              <a:r>
                <a:rPr kumimoji="1" lang="en-US" sz="2400" b="1" dirty="0" smtClean="0"/>
                <a:t> yang </a:t>
              </a:r>
              <a:r>
                <a:rPr kumimoji="1" lang="en-US" sz="2400" b="1" dirty="0" err="1" smtClean="0"/>
                <a:t>Demokratis</a:t>
              </a:r>
              <a:r>
                <a:rPr kumimoji="1" lang="en-US" sz="2400" b="1" dirty="0" smtClean="0"/>
                <a:t>.</a:t>
              </a: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75000"/>
                <a:buFont typeface="Wingdings" pitchFamily="2" charset="2"/>
                <a:buChar char="v"/>
              </a:pPr>
              <a:endParaRPr kumimoji="1" lang="en-US" sz="1000" b="1" dirty="0" smtClean="0"/>
            </a:p>
          </p:txBody>
        </p:sp>
      </p:grpSp>
      <p:pic>
        <p:nvPicPr>
          <p:cNvPr id="20" name="Picture 19" descr="Penobatan gubernur dan wagub DIY.jpg"/>
          <p:cNvPicPr>
            <a:picLocks noGrp="1" noChangeAspect="1"/>
          </p:cNvPicPr>
          <p:nvPr/>
        </p:nvPicPr>
        <p:blipFill>
          <a:blip r:embed="rId4"/>
          <a:srcRect l="22000" r="22000"/>
          <a:stretch>
            <a:fillRect/>
          </a:stretch>
        </p:blipFill>
        <p:spPr>
          <a:xfrm>
            <a:off x="107504" y="1016037"/>
            <a:ext cx="1883159" cy="18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21088"/>
              <a:ext cx="9144000" cy="2636912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4600" y="838200"/>
              <a:ext cx="6629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9556" y="145588"/>
              <a:ext cx="6436940" cy="120032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Manfaat yang diperoleh sebagai simpul jaringan SIKN JIKN</a:t>
              </a:r>
              <a:endParaRPr lang="id-ID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33399" y="1484784"/>
              <a:ext cx="8435975" cy="426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indent="-457200">
                <a:buFont typeface="Wingdings" pitchFamily="2" charset="2"/>
                <a:buAutoNum type="arabicPeriod"/>
                <a:defRPr/>
              </a:pP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Memberi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kemudahan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dalam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penelusuran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yang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dibutuhkan</a:t>
              </a:r>
              <a:r>
                <a:rPr lang="en-US" sz="2800" b="1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bagi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pengguna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  <a:endParaRPr lang="id-ID" sz="2800" b="1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800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   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2.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Mendukung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layanan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yang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lebih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cepat</a:t>
              </a:r>
              <a:endParaRPr lang="en-US" sz="2800" b="1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endParaRPr lang="id-ID" sz="2800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id-ID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3. 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Akan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dilakukan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pengembangan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layanan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secara</a:t>
              </a:r>
              <a:endParaRPr lang="en-US" sz="2800" b="1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lang="en-US" sz="2800" b="1" dirty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   online (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layanan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tidak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800" b="1" dirty="0" err="1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langsung</a:t>
              </a:r>
              <a:r>
                <a:rPr lang="en-US" sz="2800" b="1" dirty="0" smtClean="0">
                  <a:latin typeface="Arial Narrow" pitchFamily="34" charset="0"/>
                  <a:cs typeface="Arial" pitchFamily="34" charset="0"/>
                  <a:sym typeface="Wingdings" pitchFamily="2" charset="2"/>
                </a:rPr>
                <a:t>) 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endParaRPr lang="id-ID" sz="2800" dirty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0" indent="0">
                <a:buFont typeface="Wingdings" pitchFamily="2" charset="2"/>
                <a:buNone/>
                <a:defRPr/>
              </a:pPr>
              <a:endParaRPr lang="id-ID" sz="2400" dirty="0" smtClean="0"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2800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900" dirty="0" smtClean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4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753225"/>
            <a:chOff x="0" y="0"/>
            <a:chExt cx="9144000" cy="675322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itle 2"/>
            <p:cNvSpPr txBox="1">
              <a:spLocks/>
            </p:cNvSpPr>
            <p:nvPr/>
          </p:nvSpPr>
          <p:spPr bwMode="auto">
            <a:xfrm>
              <a:off x="5334000" y="6096000"/>
              <a:ext cx="3581400" cy="657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id-ID" sz="1600">
                  <a:latin typeface="Calibri" pitchFamily="34" charset="0"/>
                </a:rPr>
                <a:t>Keterlibatan Abdi Dalem Kraton dalam Kegiatan Layanan Arsip Kraton YK</a:t>
              </a:r>
              <a:endParaRPr lang="id-ID" sz="160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23" name="Title 2"/>
            <p:cNvSpPr txBox="1">
              <a:spLocks/>
            </p:cNvSpPr>
            <p:nvPr/>
          </p:nvSpPr>
          <p:spPr bwMode="auto">
            <a:xfrm>
              <a:off x="5715000" y="2819400"/>
              <a:ext cx="3276600" cy="657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id-ID" sz="1600">
                  <a:latin typeface="Calibri" pitchFamily="34" charset="0"/>
                </a:rPr>
                <a:t>Pemanfaatan Arsip Puro Pakualaman oleh Mahasiswa Sejarah UGM</a:t>
              </a:r>
              <a:endParaRPr lang="id-ID" sz="160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24" name="Title 2"/>
            <p:cNvSpPr txBox="1">
              <a:spLocks/>
            </p:cNvSpPr>
            <p:nvPr/>
          </p:nvSpPr>
          <p:spPr bwMode="auto">
            <a:xfrm>
              <a:off x="285750" y="6096000"/>
              <a:ext cx="3562350" cy="657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id-ID" sz="1600" dirty="0">
                  <a:latin typeface="Calibri" pitchFamily="34" charset="0"/>
                </a:rPr>
                <a:t>Suasana  Layanan Arsip Statis </a:t>
              </a:r>
            </a:p>
            <a:p>
              <a:pPr algn="ctr"/>
              <a:r>
                <a:rPr lang="id-ID" sz="1600" dirty="0">
                  <a:latin typeface="Calibri" pitchFamily="34" charset="0"/>
                </a:rPr>
                <a:t>di </a:t>
              </a:r>
              <a:r>
                <a:rPr lang="en-US" sz="1600" dirty="0" smtClean="0">
                  <a:latin typeface="Calibri" pitchFamily="34" charset="0"/>
                </a:rPr>
                <a:t>D</a:t>
              </a:r>
              <a:r>
                <a:rPr lang="id-ID" sz="1600" dirty="0" smtClean="0">
                  <a:latin typeface="Calibri" pitchFamily="34" charset="0"/>
                </a:rPr>
                <a:t>PAD </a:t>
              </a:r>
              <a:r>
                <a:rPr lang="id-ID" sz="1600" dirty="0">
                  <a:latin typeface="Calibri" pitchFamily="34" charset="0"/>
                </a:rPr>
                <a:t>DIY</a:t>
              </a:r>
              <a:endParaRPr lang="id-ID" sz="16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25" name="Title 2"/>
            <p:cNvSpPr txBox="1">
              <a:spLocks/>
            </p:cNvSpPr>
            <p:nvPr/>
          </p:nvSpPr>
          <p:spPr bwMode="auto">
            <a:xfrm>
              <a:off x="0" y="2819400"/>
              <a:ext cx="3790950" cy="657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id-ID" sz="1400" dirty="0">
                  <a:latin typeface="Calibri" pitchFamily="34" charset="0"/>
                </a:rPr>
                <a:t>Petugas Layanan </a:t>
              </a:r>
              <a:r>
                <a:rPr lang="id-ID" sz="1400" dirty="0" smtClean="0">
                  <a:latin typeface="Calibri" pitchFamily="34" charset="0"/>
                </a:rPr>
                <a:t>membantu </a:t>
              </a:r>
              <a:r>
                <a:rPr lang="id-ID" sz="1400" dirty="0">
                  <a:latin typeface="Calibri" pitchFamily="34" charset="0"/>
                </a:rPr>
                <a:t>pencarian arsip melalui </a:t>
              </a:r>
              <a:r>
                <a:rPr lang="id-ID" sz="1400" dirty="0" smtClean="0">
                  <a:latin typeface="Calibri" pitchFamily="34" charset="0"/>
                </a:rPr>
                <a:t>aplikasi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id-ID" sz="1400" dirty="0" smtClean="0">
                  <a:latin typeface="Calibri" pitchFamily="34" charset="0"/>
                </a:rPr>
                <a:t> </a:t>
              </a:r>
              <a:r>
                <a:rPr lang="en-US" sz="1400" dirty="0" smtClean="0">
                  <a:latin typeface="Calibri" pitchFamily="34" charset="0"/>
                </a:rPr>
                <a:t>Media </a:t>
              </a:r>
              <a:r>
                <a:rPr lang="en-US" sz="1400" dirty="0" err="1" smtClean="0">
                  <a:latin typeface="Calibri" pitchFamily="34" charset="0"/>
                </a:rPr>
                <a:t>akses</a:t>
              </a:r>
              <a:r>
                <a:rPr lang="en-US" sz="1400" dirty="0" smtClean="0">
                  <a:latin typeface="Calibri" pitchFamily="34" charset="0"/>
                </a:rPr>
                <a:t>/SIKS </a:t>
              </a:r>
              <a:r>
                <a:rPr lang="en-US" sz="1400" dirty="0">
                  <a:latin typeface="Calibri" pitchFamily="34" charset="0"/>
                </a:rPr>
                <a:t>/</a:t>
              </a:r>
              <a:r>
                <a:rPr lang="en-US" sz="1400" dirty="0" smtClean="0">
                  <a:latin typeface="Calibri" pitchFamily="34" charset="0"/>
                </a:rPr>
                <a:t> JIKN</a:t>
              </a:r>
              <a:endParaRPr lang="id-ID" sz="14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pic>
          <p:nvPicPr>
            <p:cNvPr id="26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5750" y="3657600"/>
              <a:ext cx="3505200" cy="2471738"/>
            </a:xfrm>
            <a:prstGeom prst="rect">
              <a:avLst/>
            </a:prstGeom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7" name="Picture 3" descr="IMG_012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28600"/>
              <a:ext cx="3581400" cy="25908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28600"/>
              <a:ext cx="3505200" cy="26289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695700"/>
              <a:ext cx="3581400" cy="24003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" name="Flowchart: Punched Tape 29"/>
            <p:cNvSpPr/>
            <p:nvPr/>
          </p:nvSpPr>
          <p:spPr bwMode="auto">
            <a:xfrm>
              <a:off x="3563888" y="2505075"/>
              <a:ext cx="2151112" cy="1905000"/>
            </a:xfrm>
            <a:prstGeom prst="flowChartPunchedTap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id-ID" sz="900" b="1" dirty="0">
                <a:latin typeface="Agency FB" pitchFamily="34" charset="0"/>
              </a:endParaRPr>
            </a:p>
            <a:p>
              <a:pPr algn="ctr" eaLnBrk="1" hangingPunct="1">
                <a:defRPr/>
              </a:pPr>
              <a:r>
                <a:rPr lang="id-ID" sz="3200" b="1" dirty="0">
                  <a:solidFill>
                    <a:schemeClr val="bg1"/>
                  </a:solidFill>
                  <a:latin typeface="Agency FB" pitchFamily="34" charset="0"/>
                </a:rPr>
                <a:t>LAYANAN ARSIP</a:t>
              </a:r>
              <a:endParaRPr lang="id-ID" sz="3200" b="1" dirty="0">
                <a:solidFill>
                  <a:schemeClr val="bg1"/>
                </a:solidFill>
                <a:latin typeface="Agency FB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3981" y="4424372"/>
            <a:ext cx="590639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itchFamily="34" charset="0"/>
                <a:ea typeface="Adobe Heiti Std R" pitchFamily="34" charset="-128"/>
                <a:cs typeface="+mn-cs"/>
              </a:rPr>
              <a:t>“JOGJA ISTIMEWA, ISTIMEWANYA JOGJA”</a:t>
            </a:r>
            <a:endParaRPr kumimoji="0" lang="fr-F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itchFamily="34" charset="0"/>
              <a:ea typeface="Adobe Heiti Std R" pitchFamily="34" charset="-128"/>
              <a:cs typeface="+mn-cs"/>
            </a:endParaRPr>
          </a:p>
        </p:txBody>
      </p:sp>
      <p:pic>
        <p:nvPicPr>
          <p:cNvPr id="8" name="Picture 2" descr="http://www.wisatajogja.co.id/wp-content/uploads/2014/06/tugu-yogyakarta-wisata-jogja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2986089" y="42068"/>
            <a:ext cx="2916236" cy="166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upload.wikimedia.org/wikipedia/commons/3/33/Kraton_Yogyakarta_Pagelaran.jpg"/>
          <p:cNvPicPr>
            <a:picLocks noChangeAspect="1" noChangeArrowheads="1"/>
          </p:cNvPicPr>
          <p:nvPr/>
        </p:nvPicPr>
        <p:blipFill>
          <a:blip r:embed="rId3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14300" y="76200"/>
            <a:ext cx="281463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3" descr="perpusda.jpg"/>
          <p:cNvPicPr>
            <a:picLocks noChangeAspect="1"/>
          </p:cNvPicPr>
          <p:nvPr/>
        </p:nvPicPr>
        <p:blipFill rotWithShape="1">
          <a:blip r:embed="rId4" cstate="print"/>
          <a:srcRect t="-3347" b="2014"/>
          <a:stretch/>
        </p:blipFill>
        <p:spPr bwMode="auto">
          <a:xfrm>
            <a:off x="5967176" y="4968000"/>
            <a:ext cx="2925304" cy="181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026" name="Picture 2" descr="Hasil gambar untuk panggung krapy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" y="1676401"/>
            <a:ext cx="2770189" cy="17748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asil gambar untuk gunung mera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6" descr="Hasil gambar untuk gunung merap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gunung merap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10" descr="Hasil gambar untuk gunung merap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75" y="42068"/>
            <a:ext cx="2925306" cy="16684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36" name="Picture 12" descr="Hasil gambar untuk pantai parangtri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17379"/>
            <a:ext cx="2773363" cy="16558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sil gambar untuk maliobo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73211"/>
            <a:ext cx="2776537" cy="17054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sil gambar untuk gedung pusat ug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82" y="5048306"/>
            <a:ext cx="2888344" cy="17387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foto\IMG_56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710531"/>
            <a:ext cx="5544616" cy="319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1" y="4245295"/>
            <a:ext cx="60121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rial Black" pitchFamily="34" charset="0"/>
              </a:rPr>
              <a:t>JOGJA ISTIMEWA, ISTIMEWANYA JOGJA</a:t>
            </a:r>
            <a:endParaRPr lang="en-US" sz="19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57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0886"/>
            <a:ext cx="9144000" cy="6868885"/>
            <a:chOff x="0" y="-10886"/>
            <a:chExt cx="9144000" cy="6868885"/>
          </a:xfrm>
        </p:grpSpPr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5549779"/>
              <a:ext cx="4536504" cy="1308220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9512" y="1124744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KEBIJAKAN UMUM</a:t>
              </a:r>
              <a:endParaRPr lang="id-ID" sz="3600" dirty="0">
                <a:solidFill>
                  <a:prstClr val="white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68" y="5545163"/>
              <a:ext cx="4536504" cy="130822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179512" y="1232160"/>
              <a:ext cx="8784976" cy="4717120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/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pitchFamily="2" charset="2"/>
                <a:buNone/>
                <a:defRPr/>
              </a:pPr>
              <a:endParaRPr lang="id-ID" sz="2800" b="1" dirty="0">
                <a:cs typeface="Arial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r>
                <a:rPr lang="id-ID" sz="2800" b="1" dirty="0" smtClean="0">
                  <a:latin typeface="Arial Narrow" pitchFamily="34" charset="0"/>
                  <a:cs typeface="Arial" pitchFamily="34" charset="0"/>
                </a:rPr>
                <a:t>   </a:t>
              </a:r>
              <a:r>
                <a:rPr lang="id-ID" sz="2600" b="1" dirty="0" smtClean="0">
                  <a:latin typeface="Arial Narrow" pitchFamily="34" charset="0"/>
                  <a:cs typeface="Arial" pitchFamily="34" charset="0"/>
                </a:rPr>
                <a:t>Sebagaimana tercantum dalam </a:t>
              </a:r>
              <a:r>
                <a:rPr lang="en-US" sz="2600" b="1" dirty="0" smtClean="0">
                  <a:latin typeface="Arial Narrow" pitchFamily="34" charset="0"/>
                  <a:cs typeface="Arial" pitchFamily="34" charset="0"/>
                </a:rPr>
                <a:t>RENSTRA </a:t>
              </a:r>
              <a:r>
                <a:rPr lang="id-ID" sz="2600" b="1" dirty="0" smtClean="0">
                  <a:latin typeface="Arial Narrow" pitchFamily="34" charset="0"/>
                  <a:cs typeface="Arial" pitchFamily="34" charset="0"/>
                </a:rPr>
                <a:t>tahun 201</a:t>
              </a:r>
              <a:r>
                <a:rPr lang="en-US" sz="2600" b="1" dirty="0" smtClean="0">
                  <a:latin typeface="Arial Narrow" pitchFamily="34" charset="0"/>
                  <a:cs typeface="Arial" pitchFamily="34" charset="0"/>
                </a:rPr>
                <a:t>7</a:t>
              </a:r>
              <a:r>
                <a:rPr lang="id-ID" sz="2600" b="1" dirty="0" smtClean="0">
                  <a:latin typeface="Arial Narrow" pitchFamily="34" charset="0"/>
                  <a:cs typeface="Arial" pitchFamily="34" charset="0"/>
                </a:rPr>
                <a:t>-20</a:t>
              </a:r>
              <a:r>
                <a:rPr lang="en-US" sz="2600" b="1" dirty="0" smtClean="0">
                  <a:latin typeface="Arial Narrow" pitchFamily="34" charset="0"/>
                  <a:cs typeface="Arial" pitchFamily="34" charset="0"/>
                </a:rPr>
                <a:t>22</a:t>
              </a:r>
              <a:r>
                <a:rPr lang="id-ID" sz="2600" b="1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600" b="1" i="1" dirty="0" err="1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kinerja</a:t>
              </a:r>
              <a:r>
                <a:rPr lang="en-US" sz="2600" b="1" i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600" b="1" i="1" dirty="0" err="1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penyelenggaraan</a:t>
              </a:r>
              <a:r>
                <a:rPr lang="en-US" sz="2600" b="1" i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600" b="1" i="1" dirty="0" err="1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bidang</a:t>
              </a:r>
              <a:r>
                <a:rPr lang="en-US" sz="2600" b="1" i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600" b="1" i="1" dirty="0" err="1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U</a:t>
              </a:r>
              <a:r>
                <a:rPr lang="en-US" sz="2600" b="1" i="1" dirty="0" err="1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rusan</a:t>
              </a:r>
              <a:r>
                <a:rPr lang="en-US" sz="2600" b="1" i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2600" b="1" i="1" dirty="0" err="1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Kearsipan</a:t>
              </a:r>
              <a:r>
                <a:rPr lang="en-US" sz="2600" b="1" i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id-ID" sz="2600" b="1" dirty="0" smtClean="0">
                  <a:latin typeface="Arial Narrow" pitchFamily="34" charset="0"/>
                  <a:cs typeface="Arial" pitchFamily="34" charset="0"/>
                </a:rPr>
                <a:t>adalah :</a:t>
              </a:r>
              <a:endParaRPr lang="en-US" sz="2600" b="1" dirty="0" smtClean="0">
                <a:latin typeface="Arial Narrow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n-US" sz="1000" dirty="0" smtClean="0">
                <a:latin typeface="Arial Narrow" pitchFamily="34" charset="0"/>
                <a:cs typeface="Arial" pitchFamily="34" charset="0"/>
              </a:endParaRPr>
            </a:p>
            <a:p>
              <a:pPr marL="850900" indent="-449263">
                <a:buNone/>
                <a:defRPr/>
              </a:pPr>
              <a:endParaRPr lang="id-ID" sz="1500" dirty="0">
                <a:cs typeface="Arial" pitchFamily="34" charset="0"/>
              </a:endParaRPr>
            </a:p>
            <a:p>
              <a:pPr marL="850900" indent="-449263">
                <a:buFont typeface="Wingdings" pitchFamily="2" charset="2"/>
                <a:buChar char="à"/>
                <a:defRPr/>
              </a:pPr>
              <a:r>
                <a:rPr lang="en-US" sz="4000" b="1" dirty="0" err="1" smtClean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Peningkatan</a:t>
              </a:r>
              <a:r>
                <a:rPr lang="en-US" sz="4000" b="1" dirty="0" smtClean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arsip</a:t>
              </a:r>
              <a:r>
                <a:rPr lang="en-US" sz="4000" b="1" dirty="0" smtClean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 yang </a:t>
              </a:r>
              <a:r>
                <a:rPr lang="en-US" sz="4000" b="1" dirty="0" err="1" smtClean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dimanfaatkan</a:t>
              </a:r>
              <a:endParaRPr lang="id-ID" sz="4000" b="1" dirty="0" smtClean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Arial" pitchFamily="34" charset="0"/>
                <a:sym typeface="Wingdings" pitchFamily="2" charset="2"/>
              </a:endParaRPr>
            </a:p>
            <a:p>
              <a:pPr marL="401637" indent="0">
                <a:buNone/>
                <a:defRPr/>
              </a:pPr>
              <a:r>
                <a:rPr lang="en-US" sz="240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C00000"/>
                  </a:solidFill>
                  <a:cs typeface="Arial" pitchFamily="34" charset="0"/>
                </a:rPr>
                <a:t>       (</a:t>
              </a:r>
              <a:r>
                <a:rPr lang="en-US" sz="2400" dirty="0" err="1" smtClean="0">
                  <a:solidFill>
                    <a:srgbClr val="C00000"/>
                  </a:solidFill>
                  <a:cs typeface="Arial" pitchFamily="34" charset="0"/>
                </a:rPr>
                <a:t>Perbulan</a:t>
              </a:r>
              <a:r>
                <a:rPr lang="en-US" sz="2400" dirty="0" smtClean="0">
                  <a:solidFill>
                    <a:srgbClr val="C00000"/>
                  </a:solidFill>
                  <a:cs typeface="Arial" pitchFamily="34" charset="0"/>
                </a:rPr>
                <a:t> 120 </a:t>
              </a:r>
              <a:r>
                <a:rPr lang="en-US" sz="2400" dirty="0" err="1" smtClean="0">
                  <a:solidFill>
                    <a:srgbClr val="C00000"/>
                  </a:solidFill>
                  <a:cs typeface="Arial" pitchFamily="34" charset="0"/>
                </a:rPr>
                <a:t>berkas</a:t>
              </a:r>
              <a:r>
                <a:rPr lang="en-US" sz="2400" dirty="0" smtClean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cs typeface="Arial" pitchFamily="34" charset="0"/>
                </a:rPr>
                <a:t>arsip</a:t>
              </a:r>
              <a:r>
                <a:rPr lang="en-US" sz="2400" dirty="0" smtClean="0">
                  <a:solidFill>
                    <a:srgbClr val="C00000"/>
                  </a:solidFill>
                  <a:cs typeface="Arial" pitchFamily="34" charset="0"/>
                </a:rPr>
                <a:t>)</a:t>
              </a:r>
              <a:endParaRPr lang="en-US" sz="2400" dirty="0">
                <a:solidFill>
                  <a:srgbClr val="C00000"/>
                </a:solidFill>
                <a:cs typeface="Arial" pitchFamily="34" charset="0"/>
              </a:endParaRPr>
            </a:p>
            <a:p>
              <a:pPr marL="401637" indent="0">
                <a:buNone/>
                <a:defRPr/>
              </a:pPr>
              <a:endParaRPr lang="en-US" sz="2400" dirty="0" smtClean="0">
                <a:solidFill>
                  <a:srgbClr val="C00000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US" sz="2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2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9544"/>
              <a:ext cx="4572000" cy="1318456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62880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KEBIJAKAN DALAM</a:t>
              </a:r>
            </a:p>
            <a:p>
              <a:pPr algn="ctr">
                <a:defRPr/>
              </a:pPr>
              <a:r>
                <a:rPr lang="id-ID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PEMBENTUKAN </a:t>
              </a:r>
              <a:r>
                <a:rPr lang="en-AU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KELEMBAGAAN</a:t>
              </a:r>
              <a:endParaRPr lang="id-ID" sz="3600" dirty="0">
                <a:solidFill>
                  <a:prstClr val="white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28601" y="1991071"/>
              <a:ext cx="4648199" cy="388620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kumimoji="1" lang="en-US" sz="2200" b="1" dirty="0" err="1" smtClean="0">
                  <a:solidFill>
                    <a:prstClr val="black"/>
                  </a:solidFill>
                  <a:cs typeface="Arial" charset="0"/>
                </a:rPr>
                <a:t>Dinas</a:t>
              </a:r>
              <a:r>
                <a:rPr kumimoji="1" lang="en-US" sz="2200" b="1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id-ID" sz="2200" b="1" dirty="0" smtClean="0">
                  <a:solidFill>
                    <a:prstClr val="black"/>
                  </a:solidFill>
                  <a:cs typeface="Arial" charset="0"/>
                </a:rPr>
                <a:t>Perpustakaan dan Arsip Daerah DIY terbentuk berdasarkan: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endParaRPr kumimoji="1" lang="id-ID" sz="800" b="1" dirty="0" smtClean="0">
                <a:solidFill>
                  <a:prstClr val="black"/>
                </a:solidFill>
                <a:cs typeface="Arial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Peraturan Daerah Istimewa Yogyakarta Nomor </a:t>
              </a: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1</a:t>
              </a: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 Tahun 201</a:t>
              </a: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8</a:t>
              </a: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 tentang Kelembagaan Pemerintah Daerah Daerah Istimewa Yogyakarta;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endParaRPr kumimoji="1" lang="id-ID" sz="500" dirty="0" smtClean="0">
                <a:solidFill>
                  <a:prstClr val="black"/>
                </a:solidFill>
                <a:cs typeface="Arial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Peraturan Gubernur Daerah Istimewa Yogyakarta Nomor 7</a:t>
              </a: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0</a:t>
              </a: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 Tahun 201</a:t>
              </a: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8</a:t>
              </a: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 tentang Rincian Tugas dan Fungsi </a:t>
              </a:r>
              <a:r>
                <a:rPr kumimoji="1" lang="en-US" sz="2000" dirty="0" err="1" smtClean="0">
                  <a:solidFill>
                    <a:prstClr val="black"/>
                  </a:solidFill>
                  <a:cs typeface="Arial" charset="0"/>
                </a:rPr>
                <a:t>Dinas</a:t>
              </a:r>
              <a:r>
                <a:rPr kumimoji="1" lang="id-ID" sz="2000" dirty="0" smtClean="0">
                  <a:solidFill>
                    <a:prstClr val="black"/>
                  </a:solidFill>
                  <a:cs typeface="Arial" charset="0"/>
                </a:rPr>
                <a:t> Perpustakaan dan Arsip Daerah</a:t>
              </a: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.</a:t>
              </a:r>
              <a:endParaRPr kumimoji="1" lang="id-ID" sz="2000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Content Placeholder 3" descr="perpusd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800600" y="1838672"/>
              <a:ext cx="4155590" cy="39135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noFill/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  <a:softEdge rad="1270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08" y="5539544"/>
              <a:ext cx="4572000" cy="131845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9544"/>
              <a:ext cx="4572000" cy="1318456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62880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dirty="0" err="1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Peraturan</a:t>
              </a:r>
              <a:r>
                <a:rPr lang="en-US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 </a:t>
              </a:r>
              <a:r>
                <a:rPr lang="en-US" sz="3600" dirty="0" err="1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Gubernur</a:t>
              </a:r>
              <a:r>
                <a:rPr lang="en-US" sz="3600" dirty="0" smtClean="0">
                  <a:solidFill>
                    <a:prstClr val="white"/>
                  </a:solidFill>
                  <a:latin typeface="Bernard MT Condensed" panose="02050806060905020404" pitchFamily="18" charset="0"/>
                </a:rPr>
                <a:t> DIY 70/2018</a:t>
              </a:r>
              <a:endParaRPr lang="id-ID" sz="3600" dirty="0">
                <a:solidFill>
                  <a:prstClr val="white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28601" y="1991071"/>
              <a:ext cx="8375847" cy="388620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kumimoji="1" lang="en-US" sz="2200" b="1" dirty="0" err="1" smtClean="0">
                  <a:solidFill>
                    <a:prstClr val="black"/>
                  </a:solidFill>
                  <a:cs typeface="Arial" charset="0"/>
                </a:rPr>
                <a:t>Pasal</a:t>
              </a:r>
              <a:r>
                <a:rPr kumimoji="1" lang="en-US" sz="2200" b="1" dirty="0" smtClean="0">
                  <a:solidFill>
                    <a:prstClr val="black"/>
                  </a:solidFill>
                  <a:cs typeface="Arial" charset="0"/>
                </a:rPr>
                <a:t> 5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r>
                <a:rPr kumimoji="1" lang="en-US" sz="2200" b="1" dirty="0" err="1" smtClean="0">
                  <a:solidFill>
                    <a:prstClr val="black"/>
                  </a:solidFill>
                  <a:cs typeface="Arial" charset="0"/>
                </a:rPr>
                <a:t>Fungsi</a:t>
              </a:r>
              <a:r>
                <a:rPr kumimoji="1" lang="en-US" sz="2200" b="1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200" b="1" dirty="0" err="1" smtClean="0">
                  <a:solidFill>
                    <a:prstClr val="black"/>
                  </a:solidFill>
                  <a:cs typeface="Arial" charset="0"/>
                </a:rPr>
                <a:t>Dinas</a:t>
              </a:r>
              <a:r>
                <a:rPr kumimoji="1" lang="en-US" sz="2200" b="1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id-ID" sz="2200" b="1" dirty="0" smtClean="0">
                  <a:solidFill>
                    <a:prstClr val="black"/>
                  </a:solidFill>
                  <a:cs typeface="Arial" charset="0"/>
                </a:rPr>
                <a:t>Perpustakaan dan Arsip Daerah DIY :</a:t>
              </a:r>
            </a:p>
            <a:p>
              <a:pPr marL="0" indent="0">
                <a:buFont typeface="Wingdings" pitchFamily="2" charset="2"/>
                <a:buNone/>
                <a:defRPr/>
              </a:pPr>
              <a:endParaRPr kumimoji="1" lang="id-ID" sz="800" b="1" dirty="0" smtClean="0">
                <a:solidFill>
                  <a:prstClr val="black"/>
                </a:solidFill>
                <a:cs typeface="Arial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Pengelolaan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arsip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sesuai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ketentuan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peraturan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perundang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undangan</a:t>
              </a:r>
              <a:r>
                <a:rPr kumimoji="1" lang="id-ID" sz="2400" dirty="0" smtClean="0">
                  <a:solidFill>
                    <a:prstClr val="black"/>
                  </a:solidFill>
                  <a:cs typeface="Arial" charset="0"/>
                </a:rPr>
                <a:t>;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Pembinaan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dan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pengawasan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kearsipan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pada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pencipta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arsip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di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Lingjungan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Pemda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dan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Lembaga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Kearsipan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prstClr val="black"/>
                  </a:solidFill>
                  <a:cs typeface="Arial" charset="0"/>
                </a:rPr>
                <a:t>Kab</a:t>
              </a:r>
              <a:r>
                <a:rPr kumimoji="1" lang="en-US" sz="2400" dirty="0" smtClean="0">
                  <a:solidFill>
                    <a:prstClr val="black"/>
                  </a:solidFill>
                  <a:cs typeface="Arial" charset="0"/>
                </a:rPr>
                <a:t>/Kota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Fasilitasi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pengelolaan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bahan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pustaka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dan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arsip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Kasultanan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dan</a:t>
              </a:r>
              <a:r>
                <a:rPr kumimoji="1" lang="en-US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kumimoji="1" lang="en-US" sz="2400" dirty="0" err="1" smtClean="0">
                  <a:solidFill>
                    <a:srgbClr val="FF0000"/>
                  </a:solidFill>
                  <a:cs typeface="Arial" charset="0"/>
                </a:rPr>
                <a:t>Kadipaten</a:t>
              </a:r>
              <a:endParaRPr kumimoji="1" lang="id-ID" sz="2400" dirty="0" smtClean="0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08" y="5539544"/>
              <a:ext cx="4572000" cy="131845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2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601516" y="623888"/>
            <a:ext cx="4700588" cy="1281112"/>
          </a:xfrm>
        </p:spPr>
        <p:txBody>
          <a:bodyPr/>
          <a:lstStyle/>
          <a:p>
            <a:pPr algn="ctr" eaLnBrk="1" hangingPunct="1"/>
            <a:r>
              <a:rPr lang="en-US" altLang="en-US" sz="2400" b="1" dirty="0" smtClean="0"/>
              <a:t>FUNGSI LEMBAGA KEARSIPAN DAERAH (LKD)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510904" y="1905000"/>
            <a:ext cx="1578769" cy="10668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1"/>
              <a:t>PEMBINAAN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604023" y="1943100"/>
            <a:ext cx="1749028" cy="10668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1"/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/>
              <a:t>MENYIMPAN ARSIP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/>
              <a:t>RETENSI &gt; 10 TAHUN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/>
              <a:t>[ VITAL RECORDS CENTER ]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noProof="1"/>
          </a:p>
        </p:txBody>
      </p:sp>
      <p:sp>
        <p:nvSpPr>
          <p:cNvPr id="9" name="Flowchart: Process 8"/>
          <p:cNvSpPr/>
          <p:nvPr/>
        </p:nvSpPr>
        <p:spPr>
          <a:xfrm>
            <a:off x="5954316" y="3768725"/>
            <a:ext cx="1828800" cy="11430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/>
              <a:t>LAYANAN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525441" y="3768725"/>
            <a:ext cx="1828800" cy="1303338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/>
              <a:t>MASYARAKAT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650831" y="3200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3" name="Flowchart: Process 2"/>
          <p:cNvSpPr/>
          <p:nvPr/>
        </p:nvSpPr>
        <p:spPr>
          <a:xfrm>
            <a:off x="5916216" y="1943100"/>
            <a:ext cx="1856184" cy="11557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noProof="1"/>
              <a:t>MENGELOLA ARSIP STATIS DAERAH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noProof="1"/>
              <a:t>[ </a:t>
            </a:r>
            <a:r>
              <a:rPr lang="en-US" sz="1050" noProof="1"/>
              <a:t>PENILAIAN DAN AKUISISI, </a:t>
            </a:r>
            <a:r>
              <a:rPr lang="en-US" sz="1000" noProof="1"/>
              <a:t>PENGOLAHAN,</a:t>
            </a:r>
            <a:r>
              <a:rPr lang="en-US" sz="1050" b="1" noProof="1"/>
              <a:t>  </a:t>
            </a:r>
            <a:r>
              <a:rPr lang="en-US" sz="1050" noProof="1"/>
              <a:t>PRESERVASI, PEMANFAATAN</a:t>
            </a:r>
            <a:r>
              <a:rPr lang="id-ID" sz="1050" noProof="1"/>
              <a:t> ]</a:t>
            </a:r>
            <a:endParaRPr lang="en-US" sz="1050" noProof="1"/>
          </a:p>
        </p:txBody>
      </p:sp>
      <p:sp>
        <p:nvSpPr>
          <p:cNvPr id="4" name="Left Arrow 3"/>
          <p:cNvSpPr/>
          <p:nvPr/>
        </p:nvSpPr>
        <p:spPr>
          <a:xfrm>
            <a:off x="5464969" y="4114800"/>
            <a:ext cx="364331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2" name="Cross 1"/>
          <p:cNvSpPr/>
          <p:nvPr/>
        </p:nvSpPr>
        <p:spPr>
          <a:xfrm>
            <a:off x="3158728" y="2171700"/>
            <a:ext cx="366713" cy="533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5" name="Cross 4"/>
          <p:cNvSpPr/>
          <p:nvPr/>
        </p:nvSpPr>
        <p:spPr>
          <a:xfrm>
            <a:off x="5429250" y="2254250"/>
            <a:ext cx="400050" cy="533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9544"/>
              <a:ext cx="4572000" cy="1318456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62880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107721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altLang="en-US" sz="3200" b="1" dirty="0"/>
                <a:t>UU NOMOR 43 TAHUN 2009 TENTANG KEARSIPAN</a:t>
              </a:r>
              <a:endParaRPr lang="en-US" sz="3200" dirty="0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28601" y="1991071"/>
              <a:ext cx="8159823" cy="388620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.</a:t>
              </a:r>
              <a:endParaRPr kumimoji="1" lang="id-ID" sz="2000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08" y="5539544"/>
              <a:ext cx="4572000" cy="131845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827584" y="1991071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dirty="0" err="1">
                <a:solidFill>
                  <a:srgbClr val="FF0000"/>
                </a:solidFill>
              </a:rPr>
              <a:t>Pasal</a:t>
            </a:r>
            <a:r>
              <a:rPr lang="en-US" altLang="en-US" sz="2800" dirty="0">
                <a:solidFill>
                  <a:srgbClr val="FF0000"/>
                </a:solidFill>
              </a:rPr>
              <a:t> 64 </a:t>
            </a:r>
            <a:r>
              <a:rPr lang="en-US" altLang="en-US" sz="2800" dirty="0" err="1">
                <a:solidFill>
                  <a:srgbClr val="FF0000"/>
                </a:solidFill>
              </a:rPr>
              <a:t>ayat</a:t>
            </a:r>
            <a:r>
              <a:rPr lang="en-US" altLang="en-US" sz="2800" dirty="0">
                <a:solidFill>
                  <a:srgbClr val="FF0000"/>
                </a:solidFill>
              </a:rPr>
              <a:t> (1</a:t>
            </a:r>
            <a:r>
              <a:rPr lang="en-US" altLang="en-US" sz="280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defRPr/>
            </a:pPr>
            <a:endParaRPr lang="en-US" altLang="en-US" sz="28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bahwa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Lembaga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Kearsipan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wajib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menjamin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kemudahan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akses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arsip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bagi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kepentingan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pengguna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arsip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Akses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arsip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Lemba-ga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Kearsipan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didasarkan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sifat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keterbukaan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ketertutupan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sesuai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peraturan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perundang-undangan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0886"/>
            <a:ext cx="9144000" cy="6868886"/>
            <a:chOff x="0" y="-10886"/>
            <a:chExt cx="9144000" cy="68688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9544"/>
              <a:ext cx="4572000" cy="1318456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2590800" y="24580"/>
              <a:ext cx="6553200" cy="8382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endParaRPr lang="en-US" sz="66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8" name="Picture 7" descr="D:\Gawean\TAHUN 2015\KEISTIMEWAAN DIY\10 November 2015\IMG_1196963902716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1200" cy="862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1981200" y="0"/>
              <a:ext cx="22860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685800"/>
              <a:ext cx="228600" cy="228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7504" y="1628800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209800" y="-10886"/>
              <a:ext cx="304800" cy="2394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02790"/>
              <a:ext cx="304800" cy="711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118373"/>
              <a:ext cx="632842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3600" b="1" dirty="0" smtClean="0">
                  <a:solidFill>
                    <a:srgbClr val="C00000"/>
                  </a:solidFill>
                  <a:latin typeface="Arial Narrow" pitchFamily="34" charset="0"/>
                </a:rPr>
                <a:t>Kegiatan Unggulan</a:t>
              </a:r>
              <a:endParaRPr lang="id-ID" sz="3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9556" y="262389"/>
              <a:ext cx="6364932" cy="107721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altLang="en-US" sz="3200" dirty="0"/>
                <a:t>UU </a:t>
              </a:r>
              <a:r>
                <a:rPr lang="en-US" altLang="en-US" sz="3200" dirty="0" err="1"/>
                <a:t>Nomor</a:t>
              </a:r>
              <a:r>
                <a:rPr lang="en-US" altLang="en-US" sz="3200" dirty="0"/>
                <a:t> 25 </a:t>
              </a:r>
              <a:r>
                <a:rPr lang="en-US" altLang="en-US" sz="3200" dirty="0" err="1"/>
                <a:t>tahun</a:t>
              </a:r>
              <a:r>
                <a:rPr lang="en-US" altLang="en-US" sz="3200" dirty="0"/>
                <a:t> 2009 </a:t>
              </a:r>
              <a:r>
                <a:rPr lang="en-US" altLang="en-US" sz="3200" dirty="0" err="1"/>
                <a:t>tentang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Pelayanan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Publik</a:t>
              </a:r>
              <a:endParaRPr lang="en-US" sz="3200" dirty="0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28601" y="1991071"/>
              <a:ext cx="8159823" cy="388620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kumimoji="1" lang="en-US" sz="2000" dirty="0" smtClean="0">
                  <a:solidFill>
                    <a:prstClr val="black"/>
                  </a:solidFill>
                  <a:cs typeface="Arial" charset="0"/>
                </a:rPr>
                <a:t>.</a:t>
              </a:r>
              <a:endParaRPr kumimoji="1" lang="id-ID" sz="2000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08" y="5539544"/>
              <a:ext cx="4572000" cy="1318456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07504" y="6093296"/>
              <a:ext cx="885698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115616" y="2132857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800" dirty="0" err="1"/>
              <a:t>bahwa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penyelenggara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pelayanan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publik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memberikan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pelayanan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masyarakat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langung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maupun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langsung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wajib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menyusun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menetapkan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menerapkan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Standar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Pelayanan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jenis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pelayanan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tolok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ukur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penyelenggaraan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pelayana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-template">
  <a:themeElements>
    <a:clrScheme name="Custom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FFFFFF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331A82"/>
        </a:dk2>
        <a:lt2>
          <a:srgbClr val="CFB5F5"/>
        </a:lt2>
        <a:accent1>
          <a:srgbClr val="557FE7"/>
        </a:accent1>
        <a:accent2>
          <a:srgbClr val="218CB7"/>
        </a:accent2>
        <a:accent3>
          <a:srgbClr val="ADABC1"/>
        </a:accent3>
        <a:accent4>
          <a:srgbClr val="DADADA"/>
        </a:accent4>
        <a:accent5>
          <a:srgbClr val="B4C0F1"/>
        </a:accent5>
        <a:accent6>
          <a:srgbClr val="1D7EA6"/>
        </a:accent6>
        <a:hlink>
          <a:srgbClr val="7B2B9B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主题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4992</TotalTime>
  <Words>1446</Words>
  <Application>Microsoft Office PowerPoint</Application>
  <PresentationFormat>On-screen Show (4:3)</PresentationFormat>
  <Paragraphs>336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business-template</vt:lpstr>
      <vt:lpstr>1_Office 主题</vt:lpstr>
      <vt:lpstr>2_Office 主题</vt:lpstr>
      <vt:lpstr>IMPLEMENTASI SIKN-JIKN  DI DINAS PERPUSTAKAAN  DAN ARSIP DAERAH DIY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LEMBAGA KEARSIPAN DAERAH (LKD)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 TAPEM SEKDA DIY</dc:creator>
  <cp:lastModifiedBy>Ibu_Tuti</cp:lastModifiedBy>
  <cp:revision>431</cp:revision>
  <cp:lastPrinted>2019-04-05T08:22:29Z</cp:lastPrinted>
  <dcterms:created xsi:type="dcterms:W3CDTF">2017-04-17T06:16:49Z</dcterms:created>
  <dcterms:modified xsi:type="dcterms:W3CDTF">2019-04-05T09:05:13Z</dcterms:modified>
</cp:coreProperties>
</file>